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56"/>
  </p:notesMasterIdLst>
  <p:sldIdLst>
    <p:sldId id="2378" r:id="rId2"/>
    <p:sldId id="2379" r:id="rId3"/>
    <p:sldId id="697" r:id="rId4"/>
    <p:sldId id="2382" r:id="rId5"/>
    <p:sldId id="2360" r:id="rId6"/>
    <p:sldId id="2362" r:id="rId7"/>
    <p:sldId id="2361" r:id="rId8"/>
    <p:sldId id="2363" r:id="rId9"/>
    <p:sldId id="2365" r:id="rId10"/>
    <p:sldId id="2366" r:id="rId11"/>
    <p:sldId id="2367" r:id="rId12"/>
    <p:sldId id="2368" r:id="rId13"/>
    <p:sldId id="2369" r:id="rId14"/>
    <p:sldId id="2370" r:id="rId15"/>
    <p:sldId id="2372" r:id="rId16"/>
    <p:sldId id="2373" r:id="rId17"/>
    <p:sldId id="2374" r:id="rId18"/>
    <p:sldId id="2371" r:id="rId19"/>
    <p:sldId id="2385" r:id="rId20"/>
    <p:sldId id="2381" r:id="rId21"/>
    <p:sldId id="706" r:id="rId22"/>
    <p:sldId id="707" r:id="rId23"/>
    <p:sldId id="708" r:id="rId24"/>
    <p:sldId id="2383" r:id="rId25"/>
    <p:sldId id="713" r:id="rId26"/>
    <p:sldId id="714" r:id="rId27"/>
    <p:sldId id="715" r:id="rId28"/>
    <p:sldId id="716" r:id="rId29"/>
    <p:sldId id="709" r:id="rId30"/>
    <p:sldId id="710" r:id="rId31"/>
    <p:sldId id="711" r:id="rId32"/>
    <p:sldId id="712" r:id="rId33"/>
    <p:sldId id="717" r:id="rId34"/>
    <p:sldId id="718" r:id="rId35"/>
    <p:sldId id="719" r:id="rId36"/>
    <p:sldId id="722" r:id="rId37"/>
    <p:sldId id="721" r:id="rId38"/>
    <p:sldId id="723" r:id="rId39"/>
    <p:sldId id="725" r:id="rId40"/>
    <p:sldId id="724" r:id="rId41"/>
    <p:sldId id="726" r:id="rId42"/>
    <p:sldId id="727" r:id="rId43"/>
    <p:sldId id="728" r:id="rId44"/>
    <p:sldId id="729" r:id="rId45"/>
    <p:sldId id="730" r:id="rId46"/>
    <p:sldId id="731" r:id="rId47"/>
    <p:sldId id="732" r:id="rId48"/>
    <p:sldId id="2375" r:id="rId49"/>
    <p:sldId id="2376" r:id="rId50"/>
    <p:sldId id="2377" r:id="rId51"/>
    <p:sldId id="2384" r:id="rId52"/>
    <p:sldId id="2380" r:id="rId53"/>
    <p:sldId id="2386" r:id="rId54"/>
    <p:sldId id="2359" r:id="rId5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698" autoAdjust="0"/>
    <p:restoredTop sz="89759" autoAdjust="0"/>
  </p:normalViewPr>
  <p:slideViewPr>
    <p:cSldViewPr snapToGrid="0">
      <p:cViewPr varScale="1">
        <p:scale>
          <a:sx n="74" d="100"/>
          <a:sy n="74" d="100"/>
        </p:scale>
        <p:origin x="504" y="43"/>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ED19F9C8-95F5-4FC5-B735-9713E943AD1E}"/>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2751542E-AB46-4839-E346-53AD695DBB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4DDF5E91-06DA-AE88-2218-777831D9D4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798260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9703499-F619-3CA2-46F4-BF046CFEB8FB}"/>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53F1077-9C28-1780-A71F-D87400908C7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60857F79-397E-14AD-FAB1-1577D0C78E4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55241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296505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38741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98935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39517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30353553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8"/>
        <p:cNvGrpSpPr/>
        <p:nvPr/>
      </p:nvGrpSpPr>
      <p:grpSpPr>
        <a:xfrm>
          <a:off x="0" y="0"/>
          <a:ext cx="0" cy="0"/>
          <a:chOff x="0" y="0"/>
          <a:chExt cx="0" cy="0"/>
        </a:xfrm>
      </p:grpSpPr>
      <p:pic>
        <p:nvPicPr>
          <p:cNvPr id="14" name="Picture 13">
            <a:extLst>
              <a:ext uri="{FF2B5EF4-FFF2-40B4-BE49-F238E27FC236}">
                <a16:creationId xmlns:a16="http://schemas.microsoft.com/office/drawing/2014/main" id="{0F7B1892-6BA4-CE37-7E40-F56153D612D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89834" cy="6858000"/>
          </a:xfrm>
          <a:prstGeom prst="rect">
            <a:avLst/>
          </a:prstGeom>
        </p:spPr>
      </p:pic>
      <p:sp>
        <p:nvSpPr>
          <p:cNvPr id="15" name="AutoShape 2">
            <a:extLst>
              <a:ext uri="{FF2B5EF4-FFF2-40B4-BE49-F238E27FC236}">
                <a16:creationId xmlns:a16="http://schemas.microsoft.com/office/drawing/2014/main" id="{9C381E9B-9393-5964-BBFA-966C5305533E}"/>
              </a:ext>
            </a:extLst>
          </p:cNvPr>
          <p:cNvSpPr>
            <a:spLocks noChangeArrowheads="1"/>
          </p:cNvSpPr>
          <p:nvPr userDrawn="1"/>
        </p:nvSpPr>
        <p:spPr bwMode="auto">
          <a:xfrm>
            <a:off x="148864" y="215979"/>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16" name="Subtitle 2">
            <a:extLst>
              <a:ext uri="{FF2B5EF4-FFF2-40B4-BE49-F238E27FC236}">
                <a16:creationId xmlns:a16="http://schemas.microsoft.com/office/drawing/2014/main" id="{43EC16FF-011D-7A36-A3F8-0CE296521F3B}"/>
              </a:ext>
            </a:extLst>
          </p:cNvPr>
          <p:cNvSpPr>
            <a:spLocks noGrp="1"/>
          </p:cNvSpPr>
          <p:nvPr>
            <p:ph type="subTitle" idx="1" hasCustomPrompt="1"/>
          </p:nvPr>
        </p:nvSpPr>
        <p:spPr>
          <a:xfrm>
            <a:off x="839284" y="1300734"/>
            <a:ext cx="10515599" cy="1070557"/>
          </a:xfrm>
          <a:prstGeom prst="rect">
            <a:avLst/>
          </a:prstGeo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17" name="Date Placeholder 3">
            <a:extLst>
              <a:ext uri="{FF2B5EF4-FFF2-40B4-BE49-F238E27FC236}">
                <a16:creationId xmlns:a16="http://schemas.microsoft.com/office/drawing/2014/main" id="{BFC4BB14-6D8E-D4A4-7A01-40B81EB52069}"/>
              </a:ext>
            </a:extLst>
          </p:cNvPr>
          <p:cNvSpPr>
            <a:spLocks noGrp="1"/>
          </p:cNvSpPr>
          <p:nvPr>
            <p:ph type="dt" sz="half" idx="10"/>
          </p:nvPr>
        </p:nvSpPr>
        <p:spPr>
          <a:xfrm>
            <a:off x="839283" y="6356350"/>
            <a:ext cx="2743200" cy="365125"/>
          </a:xfrm>
          <a:prstGeom prst="rect">
            <a:avLst/>
          </a:prstGeom>
        </p:spPr>
        <p:txBody>
          <a:bodyPr/>
          <a:lstStyle/>
          <a:p>
            <a:fld id="{31E3CAD9-E7AB-4E26-84DB-EF5CB779DEBB}" type="datetimeFigureOut">
              <a:rPr lang="en-US" smtClean="0"/>
              <a:t>10/2/2025</a:t>
            </a:fld>
            <a:endParaRPr lang="en-US"/>
          </a:p>
        </p:txBody>
      </p:sp>
      <p:sp>
        <p:nvSpPr>
          <p:cNvPr id="18" name="Footer Placeholder 4">
            <a:extLst>
              <a:ext uri="{FF2B5EF4-FFF2-40B4-BE49-F238E27FC236}">
                <a16:creationId xmlns:a16="http://schemas.microsoft.com/office/drawing/2014/main" id="{D4BFD02B-654D-74FC-6522-8EF29FB4F754}"/>
              </a:ext>
            </a:extLst>
          </p:cNvPr>
          <p:cNvSpPr>
            <a:spLocks noGrp="1"/>
          </p:cNvSpPr>
          <p:nvPr>
            <p:ph type="ftr" sz="quarter" idx="11"/>
          </p:nvPr>
        </p:nvSpPr>
        <p:spPr>
          <a:xfrm>
            <a:off x="4039683" y="6356350"/>
            <a:ext cx="4114800" cy="365125"/>
          </a:xfrm>
          <a:prstGeom prst="rect">
            <a:avLst/>
          </a:prstGeom>
        </p:spPr>
        <p:txBody>
          <a:bodyPr/>
          <a:lstStyle/>
          <a:p>
            <a:endParaRPr lang="en-US"/>
          </a:p>
        </p:txBody>
      </p:sp>
      <p:sp>
        <p:nvSpPr>
          <p:cNvPr id="19" name="Slide Number Placeholder 5">
            <a:extLst>
              <a:ext uri="{FF2B5EF4-FFF2-40B4-BE49-F238E27FC236}">
                <a16:creationId xmlns:a16="http://schemas.microsoft.com/office/drawing/2014/main" id="{E3A5127B-3425-88DD-9812-8219A3778D7E}"/>
              </a:ext>
            </a:extLst>
          </p:cNvPr>
          <p:cNvSpPr>
            <a:spLocks noGrp="1"/>
          </p:cNvSpPr>
          <p:nvPr>
            <p:ph type="sldNum" sz="quarter" idx="12"/>
          </p:nvPr>
        </p:nvSpPr>
        <p:spPr>
          <a:xfrm>
            <a:off x="8611683" y="6356350"/>
            <a:ext cx="2743200" cy="365125"/>
          </a:xfrm>
          <a:prstGeom prst="rect">
            <a:avLst/>
          </a:prstGeom>
        </p:spPr>
        <p:txBody>
          <a:bodyPr/>
          <a:lstStyle/>
          <a:p>
            <a:fld id="{DDA70A67-A867-42F0-871F-01B78550C99D}" type="slidenum">
              <a:rPr lang="en-US" smtClean="0"/>
              <a:t>‹#›</a:t>
            </a:fld>
            <a:endParaRPr lang="en-US"/>
          </a:p>
        </p:txBody>
      </p:sp>
      <p:sp>
        <p:nvSpPr>
          <p:cNvPr id="20" name="Freeform 21">
            <a:extLst>
              <a:ext uri="{FF2B5EF4-FFF2-40B4-BE49-F238E27FC236}">
                <a16:creationId xmlns:a16="http://schemas.microsoft.com/office/drawing/2014/main" id="{9F7DD0E5-05E9-2A9F-A7F9-715629477C83}"/>
              </a:ext>
            </a:extLst>
          </p:cNvPr>
          <p:cNvSpPr/>
          <p:nvPr userDrawn="1"/>
        </p:nvSpPr>
        <p:spPr>
          <a:xfrm>
            <a:off x="10428580" y="27299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sp>
      <p:sp>
        <p:nvSpPr>
          <p:cNvPr id="21" name="Freeform 22">
            <a:extLst>
              <a:ext uri="{FF2B5EF4-FFF2-40B4-BE49-F238E27FC236}">
                <a16:creationId xmlns:a16="http://schemas.microsoft.com/office/drawing/2014/main" id="{B9257644-335F-BA9A-BD00-421E4E85187E}"/>
              </a:ext>
            </a:extLst>
          </p:cNvPr>
          <p:cNvSpPr/>
          <p:nvPr userDrawn="1"/>
        </p:nvSpPr>
        <p:spPr>
          <a:xfrm>
            <a:off x="7109620" y="318703"/>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sp>
      <p:pic>
        <p:nvPicPr>
          <p:cNvPr id="22" name="Picture 21">
            <a:extLst>
              <a:ext uri="{FF2B5EF4-FFF2-40B4-BE49-F238E27FC236}">
                <a16:creationId xmlns:a16="http://schemas.microsoft.com/office/drawing/2014/main" id="{FA6ADFC8-5BC3-C0FE-D339-93BE3AB7FF9D}"/>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8710" y="314023"/>
            <a:ext cx="1138706" cy="446573"/>
          </a:xfrm>
          <a:prstGeom prst="rect">
            <a:avLst/>
          </a:prstGeom>
        </p:spPr>
      </p:pic>
      <p:pic>
        <p:nvPicPr>
          <p:cNvPr id="23" name="Picture 22">
            <a:extLst>
              <a:ext uri="{FF2B5EF4-FFF2-40B4-BE49-F238E27FC236}">
                <a16:creationId xmlns:a16="http://schemas.microsoft.com/office/drawing/2014/main" id="{9D348FBF-13C4-18C8-5CD9-F5389B0749C2}"/>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484512" y="272990"/>
            <a:ext cx="1716657" cy="71372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userDrawn="1">
  <p:cSld name="SECTION_HEADER">
    <p:spTree>
      <p:nvGrpSpPr>
        <p:cNvPr id="1" name="Shape 11"/>
        <p:cNvGrpSpPr/>
        <p:nvPr/>
      </p:nvGrpSpPr>
      <p:grpSpPr>
        <a:xfrm>
          <a:off x="0" y="0"/>
          <a:ext cx="0" cy="0"/>
          <a:chOff x="0" y="0"/>
          <a:chExt cx="0" cy="0"/>
        </a:xfrm>
      </p:grpSpPr>
      <p:pic>
        <p:nvPicPr>
          <p:cNvPr id="6" name="Picture 8">
            <a:extLst>
              <a:ext uri="{FF2B5EF4-FFF2-40B4-BE49-F238E27FC236}">
                <a16:creationId xmlns:a16="http://schemas.microsoft.com/office/drawing/2014/main" id="{9B6B8B4D-F47E-EB3E-605D-152AEF1991E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9C6577CD-3A11-D070-E614-49D026EC7238}"/>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ue and green logo&#10;&#10;Description automatically generated">
            <a:extLst>
              <a:ext uri="{FF2B5EF4-FFF2-40B4-BE49-F238E27FC236}">
                <a16:creationId xmlns:a16="http://schemas.microsoft.com/office/drawing/2014/main" id="{3F47C0F9-759A-1F96-B15C-9F2892C6C7B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40677"/>
            <a:ext cx="1260953" cy="831363"/>
          </a:xfrm>
          <a:prstGeom prst="rect">
            <a:avLst/>
          </a:prstGeom>
        </p:spPr>
      </p:pic>
      <p:cxnSp>
        <p:nvCxnSpPr>
          <p:cNvPr id="9" name="Straight Connector 8">
            <a:extLst>
              <a:ext uri="{FF2B5EF4-FFF2-40B4-BE49-F238E27FC236}">
                <a16:creationId xmlns:a16="http://schemas.microsoft.com/office/drawing/2014/main" id="{A433250F-EA16-FEFD-69AA-2C5CB676CF26}"/>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D5825D12-77D2-5807-A5C5-F767C92D6DB0}"/>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11" name="Picture 10">
            <a:extLst>
              <a:ext uri="{FF2B5EF4-FFF2-40B4-BE49-F238E27FC236}">
                <a16:creationId xmlns:a16="http://schemas.microsoft.com/office/drawing/2014/main" id="{4C357285-0BA6-770C-38C6-E5B9231F164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userDrawn="1">
  <p:cSld name="TITLE_ONLY">
    <p:spTree>
      <p:nvGrpSpPr>
        <p:cNvPr id="1" name="Shape 20"/>
        <p:cNvGrpSpPr/>
        <p:nvPr/>
      </p:nvGrpSpPr>
      <p:grpSpPr>
        <a:xfrm>
          <a:off x="0" y="0"/>
          <a:ext cx="0" cy="0"/>
          <a:chOff x="0" y="0"/>
          <a:chExt cx="0" cy="0"/>
        </a:xfrm>
      </p:grpSpPr>
      <p:pic>
        <p:nvPicPr>
          <p:cNvPr id="6" name="Picture 8">
            <a:extLst>
              <a:ext uri="{FF2B5EF4-FFF2-40B4-BE49-F238E27FC236}">
                <a16:creationId xmlns:a16="http://schemas.microsoft.com/office/drawing/2014/main" id="{10C33D04-0D13-F7DB-393D-F2B3FF546F3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2F5A62E5-5F63-EAE2-9274-72772C6E50C0}"/>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ue and green logo&#10;&#10;Description automatically generated">
            <a:extLst>
              <a:ext uri="{FF2B5EF4-FFF2-40B4-BE49-F238E27FC236}">
                <a16:creationId xmlns:a16="http://schemas.microsoft.com/office/drawing/2014/main" id="{5207DB93-CCC1-0815-7CC7-5AF1244FC24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40677"/>
            <a:ext cx="1260953" cy="831363"/>
          </a:xfrm>
          <a:prstGeom prst="rect">
            <a:avLst/>
          </a:prstGeom>
        </p:spPr>
      </p:pic>
      <p:cxnSp>
        <p:nvCxnSpPr>
          <p:cNvPr id="9" name="Straight Connector 8">
            <a:extLst>
              <a:ext uri="{FF2B5EF4-FFF2-40B4-BE49-F238E27FC236}">
                <a16:creationId xmlns:a16="http://schemas.microsoft.com/office/drawing/2014/main" id="{BB73E958-81E3-3CC0-90F4-38EC4626C90C}"/>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10619967-C955-EDA2-4CB2-DBC240A903FE}"/>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11" name="Picture 10">
            <a:extLst>
              <a:ext uri="{FF2B5EF4-FFF2-40B4-BE49-F238E27FC236}">
                <a16:creationId xmlns:a16="http://schemas.microsoft.com/office/drawing/2014/main" id="{B1A9824C-B57D-C568-B6F8-0716EAD3C75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8" r:id="rId1"/>
    <p:sldLayoutId id="2147483649" r:id="rId2"/>
    <p:sldLayoutId id="2147483652"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4079CC09-591A-6BEE-9329-1D5E68F9FFF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E3A0790-94A9-0D64-F197-1EA3CC275CDD}"/>
              </a:ext>
            </a:extLst>
          </p:cNvPr>
          <p:cNvSpPr txBox="1"/>
          <p:nvPr/>
        </p:nvSpPr>
        <p:spPr>
          <a:xfrm>
            <a:off x="1476314" y="3953446"/>
            <a:ext cx="9511402" cy="770147"/>
          </a:xfrm>
          <a:prstGeom prst="rect">
            <a:avLst/>
          </a:prstGeom>
          <a:noFill/>
        </p:spPr>
        <p:txBody>
          <a:bodyPr wrap="square">
            <a:spAutoFit/>
          </a:bodyPr>
          <a:lstStyle/>
          <a:p>
            <a:pPr>
              <a:lnSpc>
                <a:spcPct val="115000"/>
              </a:lnSpc>
              <a:spcAft>
                <a:spcPts val="1000"/>
              </a:spcAft>
              <a:defRPr/>
            </a:pPr>
            <a:r>
              <a:rPr lang="en-US" sz="2000" b="1" dirty="0" err="1">
                <a:solidFill>
                  <a:schemeClr val="accent1">
                    <a:lumMod val="50000"/>
                  </a:schemeClr>
                </a:solidFill>
                <a:latin typeface="Arial" panose="020B0604020202020204" pitchFamily="34" charset="0"/>
                <a:cs typeface="Arial" panose="020B0604020202020204" pitchFamily="34" charset="0"/>
              </a:rPr>
              <a:t>Hợp</a:t>
            </a:r>
            <a:r>
              <a:rPr lang="en-US" sz="2000" b="1" dirty="0">
                <a:solidFill>
                  <a:schemeClr val="accent1">
                    <a:lumMod val="50000"/>
                  </a:schemeClr>
                </a:solidFill>
                <a:latin typeface="Arial" panose="020B0604020202020204" pitchFamily="34" charset="0"/>
                <a:cs typeface="Arial" panose="020B0604020202020204" pitchFamily="34" charset="0"/>
              </a:rPr>
              <a:t> phần 8: </a:t>
            </a:r>
            <a:r>
              <a:rPr lang="vi-VN" sz="2000" b="1" dirty="0">
                <a:solidFill>
                  <a:schemeClr val="accent1">
                    <a:lumMod val="50000"/>
                  </a:schemeClr>
                </a:solidFill>
                <a:latin typeface="Arial" panose="020B0604020202020204" pitchFamily="34" charset="0"/>
                <a:cs typeface="Arial" panose="020B0604020202020204" pitchFamily="34" charset="0"/>
              </a:rPr>
              <a:t>Các cơ hội TKNL</a:t>
            </a:r>
            <a:r>
              <a:rPr lang="en-US" sz="2000" b="1" dirty="0">
                <a:solidFill>
                  <a:schemeClr val="accent1">
                    <a:lumMod val="50000"/>
                  </a:schemeClr>
                </a:solidFill>
                <a:latin typeface="Arial" panose="020B0604020202020204" pitchFamily="34" charset="0"/>
                <a:cs typeface="Arial" panose="020B0604020202020204" pitchFamily="34" charset="0"/>
              </a:rPr>
              <a:t> </a:t>
            </a:r>
            <a:r>
              <a:rPr lang="vi-VN" sz="2000" b="1" dirty="0">
                <a:solidFill>
                  <a:schemeClr val="accent1">
                    <a:lumMod val="50000"/>
                  </a:schemeClr>
                </a:solidFill>
                <a:latin typeface="Arial" panose="020B0604020202020204" pitchFamily="34" charset="0"/>
                <a:cs typeface="Arial" panose="020B0604020202020204" pitchFamily="34" charset="0"/>
              </a:rPr>
              <a:t>điển hình trong dây chuyền sản xuất trong các ngành công nghiệp</a:t>
            </a:r>
            <a:endParaRPr lang="en-US" altLang="en-US" sz="2000" b="1" kern="0" dirty="0">
              <a:solidFill>
                <a:schemeClr val="accent1">
                  <a:lumMod val="50000"/>
                </a:schemeClr>
              </a:solidFill>
              <a:latin typeface="Arial" panose="020B0604020202020204" pitchFamily="34" charset="0"/>
              <a:ea typeface="+mj-ea"/>
              <a:cs typeface="Arial" panose="020B0604020202020204" pitchFamily="34" charset="0"/>
            </a:endParaRPr>
          </a:p>
        </p:txBody>
      </p:sp>
      <p:sp>
        <p:nvSpPr>
          <p:cNvPr id="8" name="Google Shape;46;p15">
            <a:extLst>
              <a:ext uri="{FF2B5EF4-FFF2-40B4-BE49-F238E27FC236}">
                <a16:creationId xmlns:a16="http://schemas.microsoft.com/office/drawing/2014/main" id="{F77EB302-581A-80A2-3BFB-2E0A6D6403F6}"/>
              </a:ext>
            </a:extLst>
          </p:cNvPr>
          <p:cNvSpPr txBox="1">
            <a:spLocks/>
          </p:cNvSpPr>
          <p:nvPr/>
        </p:nvSpPr>
        <p:spPr>
          <a:xfrm>
            <a:off x="2394082" y="838949"/>
            <a:ext cx="11132384" cy="2150667"/>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b="1" dirty="0">
                <a:latin typeface="+mn-lt"/>
              </a:rPr>
              <a:t>  DỰ ÁN THÚC ĐẨY TIẾT KIỆM NĂNG LƯỢNG </a:t>
            </a:r>
          </a:p>
          <a:p>
            <a:r>
              <a:rPr lang="en-US" sz="2400" b="1" dirty="0">
                <a:latin typeface="+mn-lt"/>
              </a:rPr>
              <a:t>TRONG CÁC NGÀNH CÔNG NGHIỆP VIỆT NAM</a:t>
            </a:r>
          </a:p>
        </p:txBody>
      </p:sp>
      <p:sp>
        <p:nvSpPr>
          <p:cNvPr id="364" name="Google Shape;46;p15">
            <a:extLst>
              <a:ext uri="{FF2B5EF4-FFF2-40B4-BE49-F238E27FC236}">
                <a16:creationId xmlns:a16="http://schemas.microsoft.com/office/drawing/2014/main" id="{3D51DCED-2B08-43B1-92CF-3533761E4D5E}"/>
              </a:ext>
            </a:extLst>
          </p:cNvPr>
          <p:cNvSpPr txBox="1">
            <a:spLocks noGrp="1"/>
          </p:cNvSpPr>
          <p:nvPr/>
        </p:nvSpPr>
        <p:spPr>
          <a:xfrm>
            <a:off x="1172387" y="2185325"/>
            <a:ext cx="11645002"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2800" b="1" dirty="0">
                <a:solidFill>
                  <a:schemeClr val="accent1">
                    <a:lumMod val="50000"/>
                  </a:schemeClr>
                </a:solidFill>
                <a:latin typeface="Arial" panose="020B0604020202020204" pitchFamily="34" charset="0"/>
              </a:rPr>
              <a:t>KHÓA TẬP HUẤN TKNL DÀNH CHO </a:t>
            </a:r>
            <a:r>
              <a:rPr lang="en-US" sz="2800" b="1" dirty="0">
                <a:solidFill>
                  <a:schemeClr val="accent1">
                    <a:lumMod val="50000"/>
                  </a:schemeClr>
                </a:solidFill>
                <a:latin typeface="Arial" panose="020B0604020202020204" pitchFamily="34" charset="0"/>
              </a:rPr>
              <a:t>CÁN BỘ KỸ THUẬT</a:t>
            </a:r>
            <a:endParaRPr sz="2800" b="1" dirty="0">
              <a:solidFill>
                <a:schemeClr val="accent1">
                  <a:lumMod val="50000"/>
                </a:schemeClr>
              </a:solidFill>
              <a:latin typeface="Arial" panose="020B0604020202020204" pitchFamily="34" charset="0"/>
            </a:endParaRPr>
          </a:p>
        </p:txBody>
      </p:sp>
      <p:sp>
        <p:nvSpPr>
          <p:cNvPr id="3" name="TextBox 2">
            <a:extLst>
              <a:ext uri="{FF2B5EF4-FFF2-40B4-BE49-F238E27FC236}">
                <a16:creationId xmlns:a16="http://schemas.microsoft.com/office/drawing/2014/main" id="{FFCC26D6-D8AF-21A3-0A96-A30870001602}"/>
              </a:ext>
            </a:extLst>
          </p:cNvPr>
          <p:cNvSpPr txBox="1"/>
          <p:nvPr/>
        </p:nvSpPr>
        <p:spPr>
          <a:xfrm>
            <a:off x="1780375" y="4762110"/>
            <a:ext cx="6094268" cy="416204"/>
          </a:xfrm>
          <a:prstGeom prst="rect">
            <a:avLst/>
          </a:prstGeom>
          <a:noFill/>
        </p:spPr>
        <p:txBody>
          <a:bodyPr wrap="square">
            <a:spAutoFit/>
          </a:bodyPr>
          <a:lstStyle/>
          <a:p>
            <a:pPr>
              <a:lnSpc>
                <a:spcPct val="115000"/>
              </a:lnSpc>
              <a:spcAft>
                <a:spcPts val="1000"/>
              </a:spcAft>
              <a:defRPr/>
            </a:pPr>
            <a:r>
              <a:rPr lang="vi-VN" sz="2000" b="1" dirty="0">
                <a:solidFill>
                  <a:srgbClr val="00B0F0"/>
                </a:solidFill>
                <a:latin typeface="Arial" panose="020B0604020202020204" pitchFamily="34" charset="0"/>
                <a:cs typeface="Arial" panose="020B0604020202020204" pitchFamily="34" charset="0"/>
              </a:rPr>
              <a:t>Ngành </a:t>
            </a:r>
            <a:r>
              <a:rPr lang="en-US" sz="2000" b="1" dirty="0">
                <a:solidFill>
                  <a:srgbClr val="00B0F0"/>
                </a:solidFill>
                <a:latin typeface="Arial" panose="020B0604020202020204" pitchFamily="34" charset="0"/>
                <a:cs typeface="Arial" panose="020B0604020202020204" pitchFamily="34" charset="0"/>
              </a:rPr>
              <a:t>xi </a:t>
            </a:r>
            <a:r>
              <a:rPr lang="en-US" sz="2000" b="1" dirty="0" err="1">
                <a:solidFill>
                  <a:srgbClr val="00B0F0"/>
                </a:solidFill>
                <a:latin typeface="Arial" panose="020B0604020202020204" pitchFamily="34" charset="0"/>
                <a:cs typeface="Arial" panose="020B0604020202020204" pitchFamily="34" charset="0"/>
              </a:rPr>
              <a:t>măng</a:t>
            </a:r>
            <a:endParaRPr lang="en-US" altLang="en-US" sz="2000" b="1" kern="0" dirty="0">
              <a:solidFill>
                <a:srgbClr val="00B0F0"/>
              </a:solidFill>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16512597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F82BC-207A-492C-C3C5-C568B0EFFBCC}"/>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47D35FD5-5D69-83BE-846C-D47C1FA1E871}"/>
              </a:ext>
            </a:extLst>
          </p:cNvPr>
          <p:cNvSpPr txBox="1">
            <a:spLocks/>
          </p:cNvSpPr>
          <p:nvPr/>
        </p:nvSpPr>
        <p:spPr>
          <a:xfrm>
            <a:off x="118832" y="1033571"/>
            <a:ext cx="9590286"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latin typeface="Arial" panose="020B0604020202020204" pitchFamily="34" charset="0"/>
                <a:cs typeface="Arial" panose="020B0604020202020204" pitchFamily="34" charset="0"/>
              </a:rPr>
              <a:t>5. </a:t>
            </a:r>
            <a:r>
              <a:rPr lang="en-US" dirty="0" err="1">
                <a:latin typeface="Arial" panose="020B0604020202020204" pitchFamily="34" charset="0"/>
                <a:cs typeface="Arial" panose="020B0604020202020204" pitchFamily="34" charset="0"/>
              </a:rPr>
              <a:t>Cơ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hội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cải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tạo</a:t>
            </a:r>
            <a:r>
              <a:rPr lang="en-US" dirty="0">
                <a:latin typeface="Arial" panose="020B0604020202020204" pitchFamily="34" charset="0"/>
                <a:cs typeface="Arial" panose="020B0604020202020204" pitchFamily="34" charset="0"/>
              </a:rPr>
              <a:t> thiết </a:t>
            </a:r>
            <a:r>
              <a:rPr lang="en-US" dirty="0" err="1">
                <a:latin typeface="Arial" panose="020B0604020202020204" pitchFamily="34" charset="0"/>
                <a:cs typeface="Arial" panose="020B0604020202020204" pitchFamily="34" charset="0"/>
              </a:rPr>
              <a:t>bị</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làm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kín</a:t>
            </a:r>
            <a:r>
              <a:rPr lang="en-US" dirty="0">
                <a:latin typeface="Arial" panose="020B0604020202020204" pitchFamily="34" charset="0"/>
                <a:cs typeface="Arial" panose="020B0604020202020204" pitchFamily="34" charset="0"/>
              </a:rPr>
              <a:t> đầu, </a:t>
            </a:r>
            <a:r>
              <a:rPr lang="en-US" dirty="0" err="1">
                <a:latin typeface="Arial" panose="020B0604020202020204" pitchFamily="34" charset="0"/>
                <a:cs typeface="Arial" panose="020B0604020202020204" pitchFamily="34" charset="0"/>
              </a:rPr>
              <a:t>đuôi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lò</a:t>
            </a:r>
            <a:endParaRPr lang="en-US" dirty="0">
              <a:latin typeface="Arial" panose="020B0604020202020204" pitchFamily="34" charset="0"/>
              <a:cs typeface="Arial" panose="020B0604020202020204" pitchFamily="34" charset="0"/>
            </a:endParaRPr>
          </a:p>
        </p:txBody>
      </p:sp>
      <p:pic>
        <p:nvPicPr>
          <p:cNvPr id="7" name="Image 1" descr="preencoded.png">
            <a:extLst>
              <a:ext uri="{FF2B5EF4-FFF2-40B4-BE49-F238E27FC236}">
                <a16:creationId xmlns:a16="http://schemas.microsoft.com/office/drawing/2014/main" id="{C61575F5-BA2D-3FFC-2E14-3DF32095E63A}"/>
              </a:ext>
            </a:extLst>
          </p:cNvPr>
          <p:cNvPicPr>
            <a:picLocks noChangeAspect="1"/>
          </p:cNvPicPr>
          <p:nvPr/>
        </p:nvPicPr>
        <p:blipFill>
          <a:blip r:embed="rId2"/>
          <a:stretch>
            <a:fillRect/>
          </a:stretch>
        </p:blipFill>
        <p:spPr>
          <a:xfrm>
            <a:off x="2018853" y="1740468"/>
            <a:ext cx="2754477" cy="3377064"/>
          </a:xfrm>
          <a:prstGeom prst="rect">
            <a:avLst/>
          </a:prstGeom>
        </p:spPr>
      </p:pic>
      <p:pic>
        <p:nvPicPr>
          <p:cNvPr id="8" name="Image 2" descr="preencoded.png">
            <a:extLst>
              <a:ext uri="{FF2B5EF4-FFF2-40B4-BE49-F238E27FC236}">
                <a16:creationId xmlns:a16="http://schemas.microsoft.com/office/drawing/2014/main" id="{1C27C87C-1727-2FC0-CB5E-8D849FBD650C}"/>
              </a:ext>
            </a:extLst>
          </p:cNvPr>
          <p:cNvPicPr>
            <a:picLocks noChangeAspect="1"/>
          </p:cNvPicPr>
          <p:nvPr/>
        </p:nvPicPr>
        <p:blipFill>
          <a:blip r:embed="rId3"/>
          <a:stretch>
            <a:fillRect/>
          </a:stretch>
        </p:blipFill>
        <p:spPr>
          <a:xfrm>
            <a:off x="7304371" y="1740468"/>
            <a:ext cx="2404747" cy="3377063"/>
          </a:xfrm>
          <a:prstGeom prst="rect">
            <a:avLst/>
          </a:prstGeom>
        </p:spPr>
      </p:pic>
      <p:sp>
        <p:nvSpPr>
          <p:cNvPr id="9" name="Text 1">
            <a:extLst>
              <a:ext uri="{FF2B5EF4-FFF2-40B4-BE49-F238E27FC236}">
                <a16:creationId xmlns:a16="http://schemas.microsoft.com/office/drawing/2014/main" id="{7D4EC2F2-D024-C170-9157-705BD6F77014}"/>
              </a:ext>
            </a:extLst>
          </p:cNvPr>
          <p:cNvSpPr/>
          <p:nvPr/>
        </p:nvSpPr>
        <p:spPr>
          <a:xfrm>
            <a:off x="616080" y="5228830"/>
            <a:ext cx="9590286" cy="1343744"/>
          </a:xfrm>
          <a:prstGeom prst="rect">
            <a:avLst/>
          </a:prstGeom>
          <a:noFill/>
          <a:ln/>
        </p:spPr>
        <p:txBody>
          <a:bodyPr wrap="none" lIns="0" tIns="0" rIns="0" bIns="0" rtlCol="0" anchor="t"/>
          <a:lstStyle/>
          <a:p>
            <a:pPr>
              <a:lnSpc>
                <a:spcPct val="200000"/>
              </a:lnSpc>
            </a:pPr>
            <a:r>
              <a:rPr lang="en-US" sz="1800" dirty="0">
                <a:solidFill>
                  <a:srgbClr val="2C2821"/>
                </a:solidFill>
                <a:latin typeface="Arial" panose="020B0604020202020204" pitchFamily="34" charset="0"/>
                <a:ea typeface="Lora" pitchFamily="34" charset="-122"/>
                <a:cs typeface="Arial" panose="020B0604020202020204" pitchFamily="34" charset="0"/>
              </a:rPr>
              <a:t>Việc cải tạo thiết bị làm kín đầu và đuôi lò là một giải pháp quan trọng để giảm thiểu rò rỉ khí và tiêu hao nhiệt. </a:t>
            </a:r>
          </a:p>
          <a:p>
            <a:pPr>
              <a:lnSpc>
                <a:spcPct val="200000"/>
              </a:lnSpc>
            </a:pPr>
            <a:r>
              <a:rPr lang="en-US" sz="1800" dirty="0">
                <a:solidFill>
                  <a:srgbClr val="2C2821"/>
                </a:solidFill>
                <a:latin typeface="Arial" panose="020B0604020202020204" pitchFamily="34" charset="0"/>
                <a:ea typeface="Lora" pitchFamily="34" charset="-122"/>
                <a:cs typeface="Arial" panose="020B0604020202020204" pitchFamily="34" charset="0"/>
              </a:rPr>
              <a:t>Các thiết bị làm kín hiện đại sử dụng công nghệ tiên tiến, đảm bảo hiệu quả làm kín cao và tuổi thọ dài.</a:t>
            </a:r>
            <a:endParaRPr 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315236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99B1BB-6215-176D-DAC4-8FE1678EA6B4}"/>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A41ED0EE-9E71-590B-20FD-5BC0920CFB6B}"/>
              </a:ext>
            </a:extLst>
          </p:cNvPr>
          <p:cNvSpPr txBox="1">
            <a:spLocks/>
          </p:cNvSpPr>
          <p:nvPr/>
        </p:nvSpPr>
        <p:spPr>
          <a:xfrm>
            <a:off x="-72736" y="960402"/>
            <a:ext cx="9590286"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latin typeface="Arial" panose="020B0604020202020204" pitchFamily="34" charset="0"/>
                <a:cs typeface="Arial" panose="020B0604020202020204" pitchFamily="34" charset="0"/>
              </a:rPr>
              <a:t>6. </a:t>
            </a:r>
            <a:r>
              <a:rPr lang="en-US" dirty="0" err="1">
                <a:latin typeface="Arial" panose="020B0604020202020204" pitchFamily="34" charset="0"/>
                <a:cs typeface="Arial" panose="020B0604020202020204" pitchFamily="34" charset="0"/>
              </a:rPr>
              <a:t>Cơ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hội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cải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tạo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tối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ưu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hóa</a:t>
            </a:r>
            <a:r>
              <a:rPr lang="en-US" dirty="0">
                <a:latin typeface="Arial" panose="020B0604020202020204" pitchFamily="34" charset="0"/>
                <a:cs typeface="Arial" panose="020B0604020202020204" pitchFamily="34" charset="0"/>
              </a:rPr>
              <a:t> thiết </a:t>
            </a:r>
            <a:r>
              <a:rPr lang="en-US" dirty="0" err="1">
                <a:latin typeface="Arial" panose="020B0604020202020204" pitchFamily="34" charset="0"/>
                <a:cs typeface="Arial" panose="020B0604020202020204" pitchFamily="34" charset="0"/>
              </a:rPr>
              <a:t>bị</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ghi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làm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mát</a:t>
            </a:r>
            <a:endParaRPr lang="en-US" dirty="0">
              <a:latin typeface="Arial" panose="020B0604020202020204" pitchFamily="34" charset="0"/>
              <a:cs typeface="Arial" panose="020B0604020202020204" pitchFamily="34" charset="0"/>
            </a:endParaRPr>
          </a:p>
        </p:txBody>
      </p:sp>
      <p:sp>
        <p:nvSpPr>
          <p:cNvPr id="4" name="Text 1">
            <a:extLst>
              <a:ext uri="{FF2B5EF4-FFF2-40B4-BE49-F238E27FC236}">
                <a16:creationId xmlns:a16="http://schemas.microsoft.com/office/drawing/2014/main" id="{C6AE5D0D-6E40-8DAD-DC38-B554F29D0CCC}"/>
              </a:ext>
            </a:extLst>
          </p:cNvPr>
          <p:cNvSpPr/>
          <p:nvPr/>
        </p:nvSpPr>
        <p:spPr>
          <a:xfrm>
            <a:off x="778453" y="1656709"/>
            <a:ext cx="10273208" cy="2116932"/>
          </a:xfrm>
          <a:prstGeom prst="rect">
            <a:avLst/>
          </a:prstGeom>
          <a:noFill/>
          <a:ln/>
        </p:spPr>
        <p:txBody>
          <a:bodyPr wrap="square" lIns="0" tIns="0" rIns="0" bIns="0" rtlCol="0" anchor="t"/>
          <a:lstStyle/>
          <a:p>
            <a:pPr algn="just">
              <a:lnSpc>
                <a:spcPts val="2375"/>
              </a:lnSpc>
            </a:pPr>
            <a:r>
              <a:rPr lang="en-US" sz="1800" dirty="0">
                <a:solidFill>
                  <a:srgbClr val="2C2821"/>
                </a:solidFill>
                <a:latin typeface="Arial" panose="020B0604020202020204" pitchFamily="34" charset="0"/>
                <a:ea typeface="Lora" pitchFamily="34" charset="-122"/>
                <a:cs typeface="Arial" panose="020B0604020202020204" pitchFamily="34" charset="0"/>
              </a:rPr>
              <a:t>Thực hiện cải tạo và tối ưu hóa phương thức phân phối gió và phối trộn gió của quạt của thiết bị ghi làm mát. Các biện pháp chính như sau: Tối ưu hóa việc phân phối gió của quạt ở đoạn nhiệt độ cao, điều chỉnh lượng gió và áp suất của quạt sao cho tổng lưu lượng gió ở đoạn nhiệt độ cao đáp ứng nhu cầu cấp gió của lò và mật độ thông gió và áp suất gió của từng vị trí đáp ứng nhu cầu làm mát của vật liệu trên bề mặt sàng ghi. Dầm thông gió và tấm ghi cố định không cần cải tạo, nhưng tiến hành tối ưu hóa phương pháp phân phối gió của sàng ghi tĩnh, điều chỉnh mật độ thông gió và áp suất gió trong từng vị trí của sàng ghi tĩnh. Thay mới bốn quạt gió ghi làm nguội thành quạt tiết kiệm năng lượng hiệu suất cao, không những đáp ứng đủ nhu cầu cung cấp gió cho lò mà còn thực hiện mục đích giảm tiêu hao điện.</a:t>
            </a:r>
            <a:endParaRPr lang="en-US" sz="1800" dirty="0">
              <a:latin typeface="Arial" panose="020B0604020202020204" pitchFamily="34" charset="0"/>
              <a:cs typeface="Arial" panose="020B0604020202020204" pitchFamily="34" charset="0"/>
            </a:endParaRPr>
          </a:p>
        </p:txBody>
      </p:sp>
      <p:pic>
        <p:nvPicPr>
          <p:cNvPr id="5" name="Image 29">
            <a:extLst>
              <a:ext uri="{FF2B5EF4-FFF2-40B4-BE49-F238E27FC236}">
                <a16:creationId xmlns:a16="http://schemas.microsoft.com/office/drawing/2014/main" id="{FAB3E332-916A-31B6-6B2A-00E85BFE1643}"/>
              </a:ext>
            </a:extLst>
          </p:cNvPr>
          <p:cNvPicPr>
            <a:picLocks/>
          </p:cNvPicPr>
          <p:nvPr/>
        </p:nvPicPr>
        <p:blipFill>
          <a:blip r:embed="rId2" cstate="print"/>
          <a:stretch>
            <a:fillRect/>
          </a:stretch>
        </p:blipFill>
        <p:spPr>
          <a:xfrm>
            <a:off x="2610325" y="4390387"/>
            <a:ext cx="3155493" cy="2467613"/>
          </a:xfrm>
          <a:prstGeom prst="rect">
            <a:avLst/>
          </a:prstGeom>
        </p:spPr>
      </p:pic>
      <p:pic>
        <p:nvPicPr>
          <p:cNvPr id="6" name="Image 30">
            <a:extLst>
              <a:ext uri="{FF2B5EF4-FFF2-40B4-BE49-F238E27FC236}">
                <a16:creationId xmlns:a16="http://schemas.microsoft.com/office/drawing/2014/main" id="{38739C2F-107A-0E40-D9EF-F115158B6A68}"/>
              </a:ext>
            </a:extLst>
          </p:cNvPr>
          <p:cNvPicPr>
            <a:picLocks/>
          </p:cNvPicPr>
          <p:nvPr/>
        </p:nvPicPr>
        <p:blipFill>
          <a:blip r:embed="rId3" cstate="print"/>
          <a:stretch>
            <a:fillRect/>
          </a:stretch>
        </p:blipFill>
        <p:spPr>
          <a:xfrm>
            <a:off x="7510867" y="4390386"/>
            <a:ext cx="3155492" cy="2467613"/>
          </a:xfrm>
          <a:prstGeom prst="rect">
            <a:avLst/>
          </a:prstGeom>
        </p:spPr>
      </p:pic>
    </p:spTree>
    <p:extLst>
      <p:ext uri="{BB962C8B-B14F-4D97-AF65-F5344CB8AC3E}">
        <p14:creationId xmlns:p14="http://schemas.microsoft.com/office/powerpoint/2010/main" val="27853984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2E22B-23FC-6177-F551-3EAE075C7478}"/>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5ADE5C63-B0FD-C020-3243-2A0C0D319660}"/>
              </a:ext>
            </a:extLst>
          </p:cNvPr>
          <p:cNvPicPr>
            <a:picLocks noChangeAspect="1"/>
          </p:cNvPicPr>
          <p:nvPr/>
        </p:nvPicPr>
        <p:blipFill>
          <a:blip r:embed="rId2"/>
          <a:stretch>
            <a:fillRect/>
          </a:stretch>
        </p:blipFill>
        <p:spPr>
          <a:xfrm>
            <a:off x="3561966" y="1703786"/>
            <a:ext cx="6896382" cy="5154214"/>
          </a:xfrm>
          <a:prstGeom prst="rect">
            <a:avLst/>
          </a:prstGeom>
        </p:spPr>
      </p:pic>
      <p:sp>
        <p:nvSpPr>
          <p:cNvPr id="7" name="Title 1">
            <a:extLst>
              <a:ext uri="{FF2B5EF4-FFF2-40B4-BE49-F238E27FC236}">
                <a16:creationId xmlns:a16="http://schemas.microsoft.com/office/drawing/2014/main" id="{F65ED06E-5FD3-0A7D-C6D8-DFD738371C47}"/>
              </a:ext>
            </a:extLst>
          </p:cNvPr>
          <p:cNvSpPr txBox="1">
            <a:spLocks/>
          </p:cNvSpPr>
          <p:nvPr/>
        </p:nvSpPr>
        <p:spPr>
          <a:xfrm>
            <a:off x="-172874" y="1039540"/>
            <a:ext cx="9590286"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latin typeface="Arial" panose="020B0604020202020204" pitchFamily="34" charset="0"/>
                <a:cs typeface="Arial" panose="020B0604020202020204" pitchFamily="34" charset="0"/>
              </a:rPr>
              <a:t>6. </a:t>
            </a:r>
            <a:r>
              <a:rPr lang="en-US" dirty="0" err="1">
                <a:latin typeface="Arial" panose="020B0604020202020204" pitchFamily="34" charset="0"/>
                <a:cs typeface="Arial" panose="020B0604020202020204" pitchFamily="34" charset="0"/>
              </a:rPr>
              <a:t>Cơ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hội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cải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tạo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tối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ưu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hóa</a:t>
            </a:r>
            <a:r>
              <a:rPr lang="en-US" dirty="0">
                <a:latin typeface="Arial" panose="020B0604020202020204" pitchFamily="34" charset="0"/>
                <a:cs typeface="Arial" panose="020B0604020202020204" pitchFamily="34" charset="0"/>
              </a:rPr>
              <a:t> thiết </a:t>
            </a:r>
            <a:r>
              <a:rPr lang="en-US" dirty="0" err="1">
                <a:latin typeface="Arial" panose="020B0604020202020204" pitchFamily="34" charset="0"/>
                <a:cs typeface="Arial" panose="020B0604020202020204" pitchFamily="34" charset="0"/>
              </a:rPr>
              <a:t>bị</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ghi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làm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mát</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45701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5C051-C7B6-5D85-1CB9-C3E58FD647E1}"/>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45EC37F5-949D-51DF-AE97-8AD614289F29}"/>
              </a:ext>
            </a:extLst>
          </p:cNvPr>
          <p:cNvSpPr txBox="1">
            <a:spLocks/>
          </p:cNvSpPr>
          <p:nvPr/>
        </p:nvSpPr>
        <p:spPr>
          <a:xfrm>
            <a:off x="512573" y="1156565"/>
            <a:ext cx="10751171" cy="79425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US" dirty="0">
                <a:latin typeface="Arial" panose="020B0604020202020204" pitchFamily="34" charset="0"/>
                <a:cs typeface="Arial" panose="020B0604020202020204" pitchFamily="34" charset="0"/>
              </a:rPr>
              <a:t>7. </a:t>
            </a:r>
            <a:r>
              <a:rPr lang="en-US" dirty="0" err="1">
                <a:latin typeface="Arial" panose="020B0604020202020204" pitchFamily="34" charset="0"/>
                <a:cs typeface="Arial" panose="020B0604020202020204" pitchFamily="34" charset="0"/>
              </a:rPr>
              <a:t>Cơ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hội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cải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tạo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và</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tối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uu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hóa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hệ</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thống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vậnchuyển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bột</a:t>
            </a:r>
            <a:r>
              <a:rPr lang="en-US" dirty="0">
                <a:latin typeface="Arial" panose="020B0604020202020204" pitchFamily="34" charset="0"/>
                <a:cs typeface="Arial" panose="020B0604020202020204" pitchFamily="34" charset="0"/>
              </a:rPr>
              <a:t> than </a:t>
            </a:r>
            <a:r>
              <a:rPr lang="en-US" dirty="0" err="1">
                <a:latin typeface="Arial" panose="020B0604020202020204" pitchFamily="34" charset="0"/>
                <a:cs typeface="Arial" panose="020B0604020202020204" pitchFamily="34" charset="0"/>
              </a:rPr>
              <a:t>và</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vòi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đốt</a:t>
            </a:r>
            <a:endParaRPr lang="en-US" dirty="0">
              <a:latin typeface="Arial" panose="020B0604020202020204" pitchFamily="34" charset="0"/>
              <a:cs typeface="Arial" panose="020B0604020202020204" pitchFamily="34" charset="0"/>
            </a:endParaRPr>
          </a:p>
        </p:txBody>
      </p:sp>
      <p:sp>
        <p:nvSpPr>
          <p:cNvPr id="4" name="Text 1">
            <a:extLst>
              <a:ext uri="{FF2B5EF4-FFF2-40B4-BE49-F238E27FC236}">
                <a16:creationId xmlns:a16="http://schemas.microsoft.com/office/drawing/2014/main" id="{57137D24-0FE9-308C-C0AC-C053934D724F}"/>
              </a:ext>
            </a:extLst>
          </p:cNvPr>
          <p:cNvSpPr/>
          <p:nvPr/>
        </p:nvSpPr>
        <p:spPr>
          <a:xfrm>
            <a:off x="765909" y="4586736"/>
            <a:ext cx="10188713" cy="604838"/>
          </a:xfrm>
          <a:prstGeom prst="rect">
            <a:avLst/>
          </a:prstGeom>
          <a:noFill/>
          <a:ln/>
        </p:spPr>
        <p:txBody>
          <a:bodyPr wrap="square" lIns="0" tIns="0" rIns="0" bIns="0" rtlCol="0" anchor="t"/>
          <a:lstStyle/>
          <a:p>
            <a:pPr>
              <a:lnSpc>
                <a:spcPts val="2375"/>
              </a:lnSpc>
            </a:pPr>
            <a:r>
              <a:rPr lang="en-US" sz="1800" dirty="0">
                <a:solidFill>
                  <a:srgbClr val="454240"/>
                </a:solidFill>
                <a:latin typeface="Arial" panose="020B0604020202020204" pitchFamily="34" charset="0"/>
                <a:ea typeface="DM Sans" pitchFamily="34" charset="-122"/>
                <a:cs typeface="Arial" panose="020B0604020202020204" pitchFamily="34" charset="0"/>
              </a:rPr>
              <a:t> </a:t>
            </a:r>
            <a:r>
              <a:rPr lang="en-US" sz="1800" dirty="0" err="1">
                <a:solidFill>
                  <a:srgbClr val="454240"/>
                </a:solidFill>
                <a:latin typeface="Arial" panose="020B0604020202020204" pitchFamily="34" charset="0"/>
                <a:ea typeface="DM Sans" pitchFamily="34" charset="-122"/>
                <a:cs typeface="Arial" panose="020B0604020202020204" pitchFamily="34" charset="0"/>
              </a:rPr>
              <a:t>Vòi</a:t>
            </a:r>
            <a:r>
              <a:rPr lang="en-US" sz="1800" dirty="0">
                <a:solidFill>
                  <a:srgbClr val="454240"/>
                </a:solidFill>
                <a:latin typeface="Arial" panose="020B0604020202020204" pitchFamily="34" charset="0"/>
                <a:ea typeface="DM Sans" pitchFamily="34" charset="-122"/>
                <a:cs typeface="Arial" panose="020B0604020202020204" pitchFamily="34" charset="0"/>
              </a:rPr>
              <a:t> đốt "gió một thấp, lực đẩy cao" không chỉ giải quyết vấn đề kết cô la mà còn cải thiện hiệu quả tiết kiệm năng lượng của lò.</a:t>
            </a:r>
            <a:endParaRPr lang="en-US" sz="1800" dirty="0">
              <a:latin typeface="Arial" panose="020B0604020202020204" pitchFamily="34" charset="0"/>
              <a:cs typeface="Arial" panose="020B0604020202020204" pitchFamily="34" charset="0"/>
            </a:endParaRPr>
          </a:p>
        </p:txBody>
      </p:sp>
      <p:sp>
        <p:nvSpPr>
          <p:cNvPr id="5" name="Text 2">
            <a:extLst>
              <a:ext uri="{FF2B5EF4-FFF2-40B4-BE49-F238E27FC236}">
                <a16:creationId xmlns:a16="http://schemas.microsoft.com/office/drawing/2014/main" id="{25222F32-7796-FE35-5979-000A80D7B351}"/>
              </a:ext>
            </a:extLst>
          </p:cNvPr>
          <p:cNvSpPr/>
          <p:nvPr/>
        </p:nvSpPr>
        <p:spPr>
          <a:xfrm>
            <a:off x="765909" y="5308208"/>
            <a:ext cx="10281744" cy="786454"/>
          </a:xfrm>
          <a:prstGeom prst="rect">
            <a:avLst/>
          </a:prstGeom>
          <a:noFill/>
          <a:ln/>
        </p:spPr>
        <p:txBody>
          <a:bodyPr wrap="square" lIns="0" tIns="0" rIns="0" bIns="0" rtlCol="0" anchor="t"/>
          <a:lstStyle/>
          <a:p>
            <a:pPr>
              <a:lnSpc>
                <a:spcPts val="2375"/>
              </a:lnSpc>
            </a:pPr>
            <a:r>
              <a:rPr lang="en-US" sz="1800" dirty="0">
                <a:solidFill>
                  <a:srgbClr val="454240"/>
                </a:solidFill>
                <a:latin typeface="Arial" panose="020B0604020202020204" pitchFamily="34" charset="0"/>
                <a:ea typeface="DM Sans" pitchFamily="34" charset="-122"/>
                <a:cs typeface="Arial" panose="020B0604020202020204" pitchFamily="34" charset="0"/>
              </a:rPr>
              <a:t> Việc giảm lượng gió cần thiết cho quá trình đốt giúp giảm thiểu lượng nhiệt bị thất thoát, từ đó tiết kiệm nhiên liệu và giảm chi phí vận hành.</a:t>
            </a:r>
            <a:endParaRPr lang="en-US" sz="1800" dirty="0">
              <a:latin typeface="Arial" panose="020B0604020202020204" pitchFamily="34" charset="0"/>
              <a:cs typeface="Arial" panose="020B0604020202020204" pitchFamily="34" charset="0"/>
            </a:endParaRPr>
          </a:p>
        </p:txBody>
      </p:sp>
      <p:sp>
        <p:nvSpPr>
          <p:cNvPr id="6" name="Text 1">
            <a:extLst>
              <a:ext uri="{FF2B5EF4-FFF2-40B4-BE49-F238E27FC236}">
                <a16:creationId xmlns:a16="http://schemas.microsoft.com/office/drawing/2014/main" id="{B4BADC98-FD4B-F06B-7A6D-D2A44D49E981}"/>
              </a:ext>
            </a:extLst>
          </p:cNvPr>
          <p:cNvSpPr/>
          <p:nvPr/>
        </p:nvSpPr>
        <p:spPr>
          <a:xfrm>
            <a:off x="765909" y="2239545"/>
            <a:ext cx="10251310" cy="1086175"/>
          </a:xfrm>
          <a:prstGeom prst="rect">
            <a:avLst/>
          </a:prstGeom>
          <a:noFill/>
          <a:ln/>
        </p:spPr>
        <p:txBody>
          <a:bodyPr wrap="square" lIns="0" tIns="0" rIns="0" bIns="0" rtlCol="0" anchor="t"/>
          <a:lstStyle/>
          <a:p>
            <a:pPr>
              <a:lnSpc>
                <a:spcPts val="2375"/>
              </a:lnSpc>
            </a:pPr>
            <a:r>
              <a:rPr lang="en-US" sz="1458" dirty="0">
                <a:solidFill>
                  <a:srgbClr val="454240"/>
                </a:solidFill>
                <a:latin typeface="Arial" panose="020B0604020202020204" pitchFamily="34" charset="0"/>
                <a:ea typeface="DM Sans" pitchFamily="34" charset="-122"/>
                <a:cs typeface="Arial" panose="020B0604020202020204" pitchFamily="34" charset="0"/>
              </a:rPr>
              <a:t> </a:t>
            </a:r>
            <a:r>
              <a:rPr lang="en-US" sz="1800" dirty="0">
                <a:solidFill>
                  <a:srgbClr val="454240"/>
                </a:solidFill>
                <a:latin typeface="Arial" panose="020B0604020202020204" pitchFamily="34" charset="0"/>
                <a:ea typeface="DM Sans" pitchFamily="34" charset="-122"/>
                <a:cs typeface="Arial" panose="020B0604020202020204" pitchFamily="34" charset="0"/>
              </a:rPr>
              <a:t>Đường ống vận chuyển bột than hiện tại có kích thước lớn hơn nhiều so với nhu cầu thực tế, dẫn đến lãng phí nhiệt và điện năng. Việc tối ưu hóa đường ống theo lượng than tiêu thụ thực tế sẽ giúp giảm đáng kể việc sử dụng quạt, từ đó tiết kiệm than và điện năng. </a:t>
            </a:r>
            <a:endParaRPr lang="en-US" sz="1800" dirty="0">
              <a:latin typeface="Arial" panose="020B0604020202020204" pitchFamily="34" charset="0"/>
              <a:cs typeface="Arial" panose="020B0604020202020204" pitchFamily="34" charset="0"/>
            </a:endParaRPr>
          </a:p>
        </p:txBody>
      </p:sp>
      <p:sp>
        <p:nvSpPr>
          <p:cNvPr id="7" name="Text 1">
            <a:extLst>
              <a:ext uri="{FF2B5EF4-FFF2-40B4-BE49-F238E27FC236}">
                <a16:creationId xmlns:a16="http://schemas.microsoft.com/office/drawing/2014/main" id="{36295306-E308-77BC-D367-16AADAD251F8}"/>
              </a:ext>
            </a:extLst>
          </p:cNvPr>
          <p:cNvSpPr/>
          <p:nvPr/>
        </p:nvSpPr>
        <p:spPr>
          <a:xfrm>
            <a:off x="765909" y="3231026"/>
            <a:ext cx="10344340" cy="907257"/>
          </a:xfrm>
          <a:prstGeom prst="rect">
            <a:avLst/>
          </a:prstGeom>
          <a:noFill/>
          <a:ln/>
        </p:spPr>
        <p:txBody>
          <a:bodyPr wrap="square" lIns="0" tIns="0" rIns="0" bIns="0" rtlCol="0" anchor="t"/>
          <a:lstStyle/>
          <a:p>
            <a:pPr>
              <a:lnSpc>
                <a:spcPts val="2375"/>
              </a:lnSpc>
            </a:pPr>
            <a:r>
              <a:rPr lang="en-US" sz="1800" dirty="0">
                <a:solidFill>
                  <a:srgbClr val="454240"/>
                </a:solidFill>
                <a:latin typeface="Arial" panose="020B0604020202020204" pitchFamily="34" charset="0"/>
                <a:ea typeface="DM Sans" pitchFamily="34" charset="-122"/>
                <a:cs typeface="Arial" panose="020B0604020202020204" pitchFamily="34" charset="0"/>
              </a:rPr>
              <a:t> Vòi đốt đầu lò hiện tại (Kiến An Nam Kinh) đã giải quyết được vấn đề kết cô la, nhưng vẫn còn tồn tại hạn chế về lưu lượng gió lớn và tổn thất công suất động cơ. Sử dụng quá nhiều gió lạnh gây lãng phí năng lượng tiêu hao. Việc lựa chọn vòi đốt mới với "gió một thấp, lực đẩy cao" sẽ giúp giải quyết triệt để vấn đề kết cô la và cải thiện hiệu quả tiết kiệm năng lượng.</a:t>
            </a:r>
            <a:endParaRPr 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71271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E1D34-C9DF-D4A0-7BBD-3BEF54E1E5B3}"/>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A59832A7-CDDC-85E2-54EB-DCB322BFBBCC}"/>
              </a:ext>
            </a:extLst>
          </p:cNvPr>
          <p:cNvSpPr txBox="1">
            <a:spLocks/>
          </p:cNvSpPr>
          <p:nvPr/>
        </p:nvSpPr>
        <p:spPr>
          <a:xfrm>
            <a:off x="549665" y="1135864"/>
            <a:ext cx="9618562"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US" dirty="0">
                <a:latin typeface="Arial" panose="020B0604020202020204" pitchFamily="34" charset="0"/>
                <a:cs typeface="Arial" panose="020B0604020202020204" pitchFamily="34" charset="0"/>
              </a:rPr>
              <a:t>8. </a:t>
            </a:r>
            <a:r>
              <a:rPr lang="en-US" dirty="0" err="1">
                <a:latin typeface="Arial" panose="020B0604020202020204" pitchFamily="34" charset="0"/>
                <a:cs typeface="Arial" panose="020B0604020202020204" pitchFamily="34" charset="0"/>
              </a:rPr>
              <a:t>Cơ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hội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cải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tạo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két</a:t>
            </a:r>
            <a:r>
              <a:rPr lang="en-US" dirty="0">
                <a:latin typeface="Arial" panose="020B0604020202020204" pitchFamily="34" charset="0"/>
                <a:cs typeface="Arial" panose="020B0604020202020204" pitchFamily="34" charset="0"/>
              </a:rPr>
              <a:t> than </a:t>
            </a:r>
            <a:r>
              <a:rPr lang="en-US" dirty="0" err="1">
                <a:latin typeface="Arial" panose="020B0604020202020204" pitchFamily="34" charset="0"/>
                <a:cs typeface="Arial" panose="020B0604020202020204" pitchFamily="34" charset="0"/>
              </a:rPr>
              <a:t>bột</a:t>
            </a:r>
            <a:r>
              <a:rPr lang="en-US" dirty="0">
                <a:latin typeface="Arial" panose="020B0604020202020204" pitchFamily="34" charset="0"/>
                <a:cs typeface="Arial" panose="020B0604020202020204" pitchFamily="34" charset="0"/>
              </a:rPr>
              <a:t> ở đầu </a:t>
            </a:r>
            <a:r>
              <a:rPr lang="en-US" dirty="0" err="1">
                <a:latin typeface="Arial" panose="020B0604020202020204" pitchFamily="34" charset="0"/>
                <a:cs typeface="Arial" panose="020B0604020202020204" pitchFamily="34" charset="0"/>
              </a:rPr>
              <a:t>lò</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và</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cuối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lò</a:t>
            </a:r>
            <a:endParaRPr lang="en-US" dirty="0">
              <a:latin typeface="Arial" panose="020B0604020202020204" pitchFamily="34" charset="0"/>
              <a:cs typeface="Arial" panose="020B0604020202020204" pitchFamily="34" charset="0"/>
            </a:endParaRPr>
          </a:p>
        </p:txBody>
      </p:sp>
      <p:sp>
        <p:nvSpPr>
          <p:cNvPr id="2" name="Text 1">
            <a:extLst>
              <a:ext uri="{FF2B5EF4-FFF2-40B4-BE49-F238E27FC236}">
                <a16:creationId xmlns:a16="http://schemas.microsoft.com/office/drawing/2014/main" id="{64B5DF92-1AC4-A70D-6979-2BF5B5DDE98B}"/>
              </a:ext>
            </a:extLst>
          </p:cNvPr>
          <p:cNvSpPr/>
          <p:nvPr/>
        </p:nvSpPr>
        <p:spPr>
          <a:xfrm>
            <a:off x="841961" y="1964526"/>
            <a:ext cx="10508078" cy="1209675"/>
          </a:xfrm>
          <a:prstGeom prst="rect">
            <a:avLst/>
          </a:prstGeom>
          <a:noFill/>
          <a:ln/>
        </p:spPr>
        <p:txBody>
          <a:bodyPr wrap="square" lIns="0" tIns="0" rIns="0" bIns="0" rtlCol="0" anchor="t"/>
          <a:lstStyle/>
          <a:p>
            <a:pPr>
              <a:lnSpc>
                <a:spcPts val="2375"/>
              </a:lnSpc>
            </a:pPr>
            <a:r>
              <a:rPr lang="en-US" sz="1458" dirty="0">
                <a:solidFill>
                  <a:srgbClr val="454240"/>
                </a:solidFill>
                <a:latin typeface="Arial" panose="020B0604020202020204" pitchFamily="34" charset="0"/>
                <a:ea typeface="DM Sans" pitchFamily="34" charset="-122"/>
                <a:cs typeface="Arial" panose="020B0604020202020204" pitchFamily="34" charset="0"/>
              </a:rPr>
              <a:t> Cân bột than ở đầu lò và đuôi lò hiện đang gặp vấn đề dao động quá mức khi dừng nghiền. Sự biến động của lưu lượng bột than vào két ảnh hưởng đáng kể đến độ ổn định của quá trình xả liệu của két bột than, gây ra dao động cho cân bột than.</a:t>
            </a:r>
            <a:endParaRPr lang="en-US" sz="1458" dirty="0">
              <a:latin typeface="Arial" panose="020B0604020202020204" pitchFamily="34" charset="0"/>
              <a:cs typeface="Arial" panose="020B0604020202020204" pitchFamily="34" charset="0"/>
            </a:endParaRPr>
          </a:p>
        </p:txBody>
      </p:sp>
      <p:pic>
        <p:nvPicPr>
          <p:cNvPr id="9" name="Image 1" descr="preencoded.png">
            <a:extLst>
              <a:ext uri="{FF2B5EF4-FFF2-40B4-BE49-F238E27FC236}">
                <a16:creationId xmlns:a16="http://schemas.microsoft.com/office/drawing/2014/main" id="{6A8A4D28-063C-2166-C5F1-39F306048CC2}"/>
              </a:ext>
            </a:extLst>
          </p:cNvPr>
          <p:cNvPicPr>
            <a:picLocks noChangeAspect="1"/>
          </p:cNvPicPr>
          <p:nvPr/>
        </p:nvPicPr>
        <p:blipFill>
          <a:blip r:embed="rId2"/>
          <a:stretch>
            <a:fillRect/>
          </a:stretch>
        </p:blipFill>
        <p:spPr>
          <a:xfrm>
            <a:off x="1080778" y="2865674"/>
            <a:ext cx="5344713" cy="3522235"/>
          </a:xfrm>
          <a:prstGeom prst="rect">
            <a:avLst/>
          </a:prstGeom>
        </p:spPr>
      </p:pic>
      <p:sp>
        <p:nvSpPr>
          <p:cNvPr id="10" name="Text 1">
            <a:extLst>
              <a:ext uri="{FF2B5EF4-FFF2-40B4-BE49-F238E27FC236}">
                <a16:creationId xmlns:a16="http://schemas.microsoft.com/office/drawing/2014/main" id="{A897060A-2237-0DA5-9D75-007836BD6864}"/>
              </a:ext>
            </a:extLst>
          </p:cNvPr>
          <p:cNvSpPr/>
          <p:nvPr/>
        </p:nvSpPr>
        <p:spPr>
          <a:xfrm>
            <a:off x="6498442" y="3590791"/>
            <a:ext cx="4612780" cy="907257"/>
          </a:xfrm>
          <a:prstGeom prst="rect">
            <a:avLst/>
          </a:prstGeom>
          <a:noFill/>
          <a:ln/>
        </p:spPr>
        <p:txBody>
          <a:bodyPr wrap="square" lIns="0" tIns="0" rIns="0" bIns="0" rtlCol="0" anchor="t"/>
          <a:lstStyle/>
          <a:p>
            <a:pPr>
              <a:lnSpc>
                <a:spcPts val="2375"/>
              </a:lnSpc>
            </a:pPr>
            <a:r>
              <a:rPr lang="en-US" sz="1458" dirty="0">
                <a:solidFill>
                  <a:srgbClr val="454240"/>
                </a:solidFill>
                <a:latin typeface="Arial" panose="020B0604020202020204" pitchFamily="34" charset="0"/>
                <a:ea typeface="DM Sans" pitchFamily="34" charset="-122"/>
                <a:cs typeface="Arial" panose="020B0604020202020204" pitchFamily="34" charset="0"/>
              </a:rPr>
              <a:t> Két ổn định dòng liệu đảm bảo rằng việc mở và dừng máy nghiền than sẽ không gây ra dao động cho cân bột than. Điều này giúp duy trì sự ổn định của quá trình sản xuất và giảm thiểu các sự cố có thể xảy ra.</a:t>
            </a:r>
            <a:endParaRPr lang="en-US" sz="1458"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16819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AF88A-A1DC-5DCF-49F1-BB08889DC3DD}"/>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B868AEDD-EEC0-79E9-6D03-1781D407A3E1}"/>
              </a:ext>
            </a:extLst>
          </p:cNvPr>
          <p:cNvSpPr txBox="1">
            <a:spLocks/>
          </p:cNvSpPr>
          <p:nvPr/>
        </p:nvSpPr>
        <p:spPr>
          <a:xfrm>
            <a:off x="555848" y="969506"/>
            <a:ext cx="10603988" cy="43738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GB" sz="2400" dirty="0">
                <a:latin typeface="Arial" panose="020B0604020202020204" pitchFamily="34" charset="0"/>
                <a:ea typeface="Times New Roman" panose="02020603050405020304" pitchFamily="18" charset="0"/>
                <a:cs typeface="Arial" panose="020B0604020202020204" pitchFamily="34" charset="0"/>
              </a:rPr>
              <a:t>9. </a:t>
            </a:r>
            <a:r>
              <a:rPr lang="en-GB" sz="2400" dirty="0" err="1">
                <a:latin typeface="Arial" panose="020B0604020202020204" pitchFamily="34" charset="0"/>
                <a:ea typeface="Times New Roman" panose="02020603050405020304" pitchFamily="18" charset="0"/>
                <a:cs typeface="Arial" panose="020B0604020202020204" pitchFamily="34" charset="0"/>
              </a:rPr>
              <a:t>Cơ</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hội</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thu</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hồi</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nhiệt</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nước</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xả</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lò</a:t>
            </a:r>
            <a:r>
              <a:rPr lang="en-GB" sz="2400" dirty="0">
                <a:latin typeface="Arial" panose="020B0604020202020204" pitchFamily="34" charset="0"/>
                <a:ea typeface="Times New Roman" panose="02020603050405020304" pitchFamily="18" charset="0"/>
                <a:cs typeface="Arial" panose="020B0604020202020204" pitchFamily="34" charset="0"/>
              </a:rPr>
              <a:t> AQC, SP </a:t>
            </a:r>
            <a:r>
              <a:rPr lang="en-GB" sz="2400" dirty="0" err="1">
                <a:latin typeface="Arial" panose="020B0604020202020204" pitchFamily="34" charset="0"/>
                <a:ea typeface="Times New Roman" panose="02020603050405020304" pitchFamily="18" charset="0"/>
                <a:cs typeface="Arial" panose="020B0604020202020204" pitchFamily="34" charset="0"/>
              </a:rPr>
              <a:t>để</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gia</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nhiệt</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cho</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nước</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cấp</a:t>
            </a:r>
            <a:endParaRPr lang="en-US" sz="240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BC1C9B1-DF40-A9F3-05C1-AA02B83E5FC6}"/>
              </a:ext>
            </a:extLst>
          </p:cNvPr>
          <p:cNvSpPr txBox="1"/>
          <p:nvPr/>
        </p:nvSpPr>
        <p:spPr>
          <a:xfrm>
            <a:off x="360711" y="1586115"/>
            <a:ext cx="4757667" cy="5369099"/>
          </a:xfrm>
          <a:prstGeom prst="rect">
            <a:avLst/>
          </a:prstGeom>
          <a:noFill/>
        </p:spPr>
        <p:txBody>
          <a:bodyPr wrap="square">
            <a:spAutoFit/>
          </a:bodyPr>
          <a:lstStyle/>
          <a:p>
            <a:pPr marL="285739" indent="-285739" algn="just">
              <a:lnSpc>
                <a:spcPct val="150000"/>
              </a:lnSpc>
              <a:spcBef>
                <a:spcPts val="250"/>
              </a:spcBef>
              <a:spcAft>
                <a:spcPts val="250"/>
              </a:spcAft>
              <a:buSzPts val="1000"/>
              <a:buFont typeface="Symbol" panose="05050102010706020507" pitchFamily="18" charset="2"/>
              <a:buChar char=""/>
              <a:tabLst>
                <a:tab pos="380985" algn="l"/>
              </a:tabLst>
            </a:pPr>
            <a:r>
              <a:rPr lang="en-GB" sz="1333" b="1" dirty="0" err="1">
                <a:latin typeface="Arial" panose="020B0604020202020204" pitchFamily="34" charset="0"/>
                <a:ea typeface="Aptos" panose="020B0004020202020204" pitchFamily="34" charset="0"/>
                <a:cs typeface="Arial" panose="020B0604020202020204" pitchFamily="34" charset="0"/>
              </a:rPr>
              <a:t>Lò</a:t>
            </a:r>
            <a:r>
              <a:rPr lang="en-GB" sz="1333" b="1" dirty="0">
                <a:latin typeface="Arial" panose="020B0604020202020204" pitchFamily="34" charset="0"/>
                <a:ea typeface="Aptos" panose="020B0004020202020204" pitchFamily="34" charset="0"/>
                <a:cs typeface="Arial" panose="020B0604020202020204" pitchFamily="34" charset="0"/>
              </a:rPr>
              <a:t> </a:t>
            </a:r>
            <a:r>
              <a:rPr lang="en-GB" sz="1333" b="1" dirty="0" err="1">
                <a:latin typeface="Arial" panose="020B0604020202020204" pitchFamily="34" charset="0"/>
                <a:ea typeface="Aptos" panose="020B0004020202020204" pitchFamily="34" charset="0"/>
                <a:cs typeface="Arial" panose="020B0604020202020204" pitchFamily="34" charset="0"/>
              </a:rPr>
              <a:t>thu</a:t>
            </a:r>
            <a:r>
              <a:rPr lang="en-GB" sz="1333" b="1" dirty="0">
                <a:latin typeface="Arial" panose="020B0604020202020204" pitchFamily="34" charset="0"/>
                <a:ea typeface="Aptos" panose="020B0004020202020204" pitchFamily="34" charset="0"/>
                <a:cs typeface="Arial" panose="020B0604020202020204" pitchFamily="34" charset="0"/>
              </a:rPr>
              <a:t> </a:t>
            </a:r>
            <a:r>
              <a:rPr lang="en-GB" sz="1333" b="1" dirty="0" err="1">
                <a:latin typeface="Arial" panose="020B0604020202020204" pitchFamily="34" charset="0"/>
                <a:ea typeface="Aptos" panose="020B0004020202020204" pitchFamily="34" charset="0"/>
                <a:cs typeface="Arial" panose="020B0604020202020204" pitchFamily="34" charset="0"/>
              </a:rPr>
              <a:t>hồi</a:t>
            </a:r>
            <a:r>
              <a:rPr lang="en-GB" sz="1333" b="1" dirty="0">
                <a:latin typeface="Arial" panose="020B0604020202020204" pitchFamily="34" charset="0"/>
                <a:ea typeface="Aptos" panose="020B0004020202020204" pitchFamily="34" charset="0"/>
                <a:cs typeface="Arial" panose="020B0604020202020204" pitchFamily="34" charset="0"/>
              </a:rPr>
              <a:t> </a:t>
            </a:r>
            <a:r>
              <a:rPr lang="en-GB" sz="1333" b="1" dirty="0" err="1">
                <a:latin typeface="Arial" panose="020B0604020202020204" pitchFamily="34" charset="0"/>
                <a:ea typeface="Aptos" panose="020B0004020202020204" pitchFamily="34" charset="0"/>
                <a:cs typeface="Arial" panose="020B0604020202020204" pitchFamily="34" charset="0"/>
              </a:rPr>
              <a:t>nhiệt</a:t>
            </a:r>
            <a:r>
              <a:rPr lang="en-GB" sz="1333" b="1" dirty="0">
                <a:latin typeface="Arial" panose="020B0604020202020204" pitchFamily="34" charset="0"/>
                <a:ea typeface="Aptos" panose="020B0004020202020204" pitchFamily="34" charset="0"/>
                <a:cs typeface="Arial" panose="020B0604020202020204" pitchFamily="34" charset="0"/>
              </a:rPr>
              <a:t> AQC, SP:</a:t>
            </a:r>
            <a:endParaRPr lang="en-US" sz="1333" dirty="0">
              <a:latin typeface="Arial" panose="020B0604020202020204" pitchFamily="34" charset="0"/>
              <a:ea typeface="Times New Roman" panose="02020603050405020304" pitchFamily="18" charset="0"/>
              <a:cs typeface="Arial" panose="020B0604020202020204" pitchFamily="34" charset="0"/>
            </a:endParaRPr>
          </a:p>
          <a:p>
            <a:pPr marL="619100" lvl="1" indent="-238115" algn="just">
              <a:lnSpc>
                <a:spcPct val="150000"/>
              </a:lnSpc>
              <a:spcBef>
                <a:spcPts val="250"/>
              </a:spcBef>
              <a:spcAft>
                <a:spcPts val="250"/>
              </a:spcAft>
              <a:buSzPts val="1000"/>
              <a:buFont typeface="Courier New" panose="02070309020205020404" pitchFamily="49" charset="0"/>
              <a:buChar char="o"/>
              <a:tabLst>
                <a:tab pos="761970" algn="l"/>
              </a:tabLst>
            </a:pPr>
            <a:r>
              <a:rPr lang="en-GB" sz="1333" dirty="0" err="1">
                <a:latin typeface="Arial" panose="020B0604020202020204" pitchFamily="34" charset="0"/>
                <a:ea typeface="Aptos" panose="020B0004020202020204" pitchFamily="34" charset="0"/>
                <a:cs typeface="Arial" panose="020B0604020202020204" pitchFamily="34" charset="0"/>
              </a:rPr>
              <a:t>Dây</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chuyền</a:t>
            </a:r>
            <a:r>
              <a:rPr lang="en-GB" sz="1333" dirty="0">
                <a:latin typeface="Arial" panose="020B0604020202020204" pitchFamily="34" charset="0"/>
                <a:ea typeface="Aptos" panose="020B0004020202020204" pitchFamily="34" charset="0"/>
                <a:cs typeface="Arial" panose="020B0604020202020204" pitchFamily="34" charset="0"/>
              </a:rPr>
              <a:t> 1 </a:t>
            </a:r>
            <a:r>
              <a:rPr lang="en-GB" sz="1333" dirty="0" err="1">
                <a:latin typeface="Arial" panose="020B0604020202020204" pitchFamily="34" charset="0"/>
                <a:ea typeface="Aptos" panose="020B0004020202020204" pitchFamily="34" charset="0"/>
                <a:cs typeface="Arial" panose="020B0604020202020204" pitchFamily="34" charset="0"/>
              </a:rPr>
              <a:t>và</a:t>
            </a:r>
            <a:r>
              <a:rPr lang="en-GB" sz="1333" dirty="0">
                <a:latin typeface="Arial" panose="020B0604020202020204" pitchFamily="34" charset="0"/>
                <a:ea typeface="Aptos" panose="020B0004020202020204" pitchFamily="34" charset="0"/>
                <a:cs typeface="Arial" panose="020B0604020202020204" pitchFamily="34" charset="0"/>
              </a:rPr>
              <a:t> 2 </a:t>
            </a:r>
            <a:r>
              <a:rPr lang="en-GB" sz="1333" dirty="0" err="1">
                <a:latin typeface="Arial" panose="020B0604020202020204" pitchFamily="34" charset="0"/>
                <a:ea typeface="Aptos" panose="020B0004020202020204" pitchFamily="34" charset="0"/>
                <a:cs typeface="Arial" panose="020B0604020202020204" pitchFamily="34" charset="0"/>
              </a:rPr>
              <a:t>có</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các</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lò</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thu</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hồi</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nhiệt</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thải</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từ</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khí</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thải</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trong</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sản</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xuất</a:t>
            </a:r>
            <a:r>
              <a:rPr lang="en-GB" sz="1333" dirty="0">
                <a:latin typeface="Arial" panose="020B0604020202020204" pitchFamily="34" charset="0"/>
                <a:ea typeface="Aptos" panose="020B0004020202020204" pitchFamily="34" charset="0"/>
                <a:cs typeface="Arial" panose="020B0604020202020204" pitchFamily="34" charset="0"/>
              </a:rPr>
              <a:t> xi </a:t>
            </a:r>
            <a:r>
              <a:rPr lang="en-GB" sz="1333" dirty="0" err="1">
                <a:latin typeface="Arial" panose="020B0604020202020204" pitchFamily="34" charset="0"/>
                <a:ea typeface="Aptos" panose="020B0004020202020204" pitchFamily="34" charset="0"/>
                <a:cs typeface="Arial" panose="020B0604020202020204" pitchFamily="34" charset="0"/>
              </a:rPr>
              <a:t>măng</a:t>
            </a:r>
            <a:r>
              <a:rPr lang="en-GB" sz="1333" dirty="0">
                <a:latin typeface="Arial" panose="020B0604020202020204" pitchFamily="34" charset="0"/>
                <a:ea typeface="Aptos" panose="020B0004020202020204" pitchFamily="34" charset="0"/>
                <a:cs typeface="Arial" panose="020B0604020202020204" pitchFamily="34" charset="0"/>
              </a:rPr>
              <a:t>.</a:t>
            </a:r>
            <a:endParaRPr lang="en-US" sz="1333" dirty="0">
              <a:latin typeface="Arial" panose="020B0604020202020204" pitchFamily="34" charset="0"/>
              <a:ea typeface="Times New Roman" panose="02020603050405020304" pitchFamily="18" charset="0"/>
              <a:cs typeface="Arial" panose="020B0604020202020204" pitchFamily="34" charset="0"/>
            </a:endParaRPr>
          </a:p>
          <a:p>
            <a:pPr marL="619100" lvl="1" indent="-238115" algn="just">
              <a:lnSpc>
                <a:spcPct val="150000"/>
              </a:lnSpc>
              <a:spcBef>
                <a:spcPts val="250"/>
              </a:spcBef>
              <a:spcAft>
                <a:spcPts val="250"/>
              </a:spcAft>
              <a:buSzPts val="1000"/>
              <a:buFont typeface="Courier New" panose="02070309020205020404" pitchFamily="49" charset="0"/>
              <a:buChar char="o"/>
              <a:tabLst>
                <a:tab pos="761970" algn="l"/>
              </a:tabLst>
            </a:pPr>
            <a:r>
              <a:rPr lang="en-GB" sz="1333" dirty="0" err="1">
                <a:latin typeface="Arial" panose="020B0604020202020204" pitchFamily="34" charset="0"/>
                <a:ea typeface="Aptos" panose="020B0004020202020204" pitchFamily="34" charset="0"/>
                <a:cs typeface="Arial" panose="020B0604020202020204" pitchFamily="34" charset="0"/>
              </a:rPr>
              <a:t>Nước</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xả</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lò</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trong</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quá</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trình</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vận</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hành</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được</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thải</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trực</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tiếp</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ra</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môi</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trường</a:t>
            </a:r>
            <a:r>
              <a:rPr lang="en-GB" sz="1333" dirty="0">
                <a:latin typeface="Arial" panose="020B0604020202020204" pitchFamily="34" charset="0"/>
                <a:ea typeface="Aptos" panose="020B0004020202020204" pitchFamily="34" charset="0"/>
                <a:cs typeface="Arial" panose="020B0604020202020204" pitchFamily="34" charset="0"/>
              </a:rPr>
              <a:t>.</a:t>
            </a:r>
            <a:endParaRPr lang="en-US" sz="1333" dirty="0">
              <a:latin typeface="Arial" panose="020B0604020202020204" pitchFamily="34" charset="0"/>
              <a:ea typeface="Times New Roman" panose="02020603050405020304" pitchFamily="18" charset="0"/>
              <a:cs typeface="Arial" panose="020B0604020202020204" pitchFamily="34" charset="0"/>
            </a:endParaRPr>
          </a:p>
          <a:p>
            <a:pPr marL="619100" lvl="1" indent="-238115" algn="just">
              <a:lnSpc>
                <a:spcPct val="150000"/>
              </a:lnSpc>
              <a:spcBef>
                <a:spcPts val="250"/>
              </a:spcBef>
              <a:spcAft>
                <a:spcPts val="250"/>
              </a:spcAft>
              <a:buSzPts val="1000"/>
              <a:buFont typeface="Courier New" panose="02070309020205020404" pitchFamily="49" charset="0"/>
              <a:buChar char="o"/>
              <a:tabLst>
                <a:tab pos="761970" algn="l"/>
              </a:tabLst>
            </a:pPr>
            <a:r>
              <a:rPr lang="en-GB" sz="1333" dirty="0">
                <a:latin typeface="Arial" panose="020B0604020202020204" pitchFamily="34" charset="0"/>
                <a:ea typeface="Aptos" panose="020B0004020202020204" pitchFamily="34" charset="0"/>
                <a:cs typeface="Arial" panose="020B0604020202020204" pitchFamily="34" charset="0"/>
              </a:rPr>
              <a:t>Thông </a:t>
            </a:r>
            <a:r>
              <a:rPr lang="en-GB" sz="1333" dirty="0" err="1">
                <a:latin typeface="Arial" panose="020B0604020202020204" pitchFamily="34" charset="0"/>
                <a:ea typeface="Aptos" panose="020B0004020202020204" pitchFamily="34" charset="0"/>
                <a:cs typeface="Arial" panose="020B0604020202020204" pitchFamily="34" charset="0"/>
              </a:rPr>
              <a:t>số</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nước</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xả</a:t>
            </a:r>
            <a:r>
              <a:rPr lang="en-GB" sz="1333" dirty="0">
                <a:latin typeface="Arial" panose="020B0604020202020204" pitchFamily="34" charset="0"/>
                <a:ea typeface="Aptos" panose="020B0004020202020204" pitchFamily="34" charset="0"/>
                <a:cs typeface="Arial" panose="020B0604020202020204" pitchFamily="34" charset="0"/>
              </a:rPr>
              <a:t>:</a:t>
            </a:r>
            <a:endParaRPr lang="en-US" sz="1333" dirty="0">
              <a:latin typeface="Arial" panose="020B0604020202020204" pitchFamily="34" charset="0"/>
              <a:ea typeface="Times New Roman" panose="02020603050405020304" pitchFamily="18" charset="0"/>
              <a:cs typeface="Arial" panose="020B0604020202020204" pitchFamily="34" charset="0"/>
            </a:endParaRPr>
          </a:p>
          <a:p>
            <a:pPr marL="952462" lvl="2" indent="-190492" algn="just">
              <a:lnSpc>
                <a:spcPct val="150000"/>
              </a:lnSpc>
              <a:spcBef>
                <a:spcPts val="250"/>
              </a:spcBef>
              <a:spcAft>
                <a:spcPts val="250"/>
              </a:spcAft>
              <a:buSzPts val="1000"/>
              <a:buFont typeface="Wingdings" panose="05000000000000000000" pitchFamily="2" charset="2"/>
              <a:buChar char=""/>
              <a:tabLst>
                <a:tab pos="1142954" algn="l"/>
              </a:tabLst>
            </a:pPr>
            <a:r>
              <a:rPr lang="en-GB" sz="1333" dirty="0" err="1">
                <a:latin typeface="Arial" panose="020B0604020202020204" pitchFamily="34" charset="0"/>
                <a:ea typeface="Aptos" panose="020B0004020202020204" pitchFamily="34" charset="0"/>
                <a:cs typeface="Arial" panose="020B0604020202020204" pitchFamily="34" charset="0"/>
              </a:rPr>
              <a:t>Áp</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suất</a:t>
            </a:r>
            <a:r>
              <a:rPr lang="en-GB" sz="1333" dirty="0">
                <a:latin typeface="Arial" panose="020B0604020202020204" pitchFamily="34" charset="0"/>
                <a:ea typeface="Aptos" panose="020B0004020202020204" pitchFamily="34" charset="0"/>
                <a:cs typeface="Arial" panose="020B0604020202020204" pitchFamily="34" charset="0"/>
              </a:rPr>
              <a:t>: 1.3 MPa.</a:t>
            </a:r>
            <a:endParaRPr lang="en-US" sz="1333" dirty="0">
              <a:latin typeface="Arial" panose="020B0604020202020204" pitchFamily="34" charset="0"/>
              <a:ea typeface="Times New Roman" panose="02020603050405020304" pitchFamily="18" charset="0"/>
              <a:cs typeface="Arial" panose="020B0604020202020204" pitchFamily="34" charset="0"/>
            </a:endParaRPr>
          </a:p>
          <a:p>
            <a:pPr marL="952462" lvl="2" indent="-190492" algn="just">
              <a:lnSpc>
                <a:spcPct val="150000"/>
              </a:lnSpc>
              <a:spcBef>
                <a:spcPts val="250"/>
              </a:spcBef>
              <a:spcAft>
                <a:spcPts val="250"/>
              </a:spcAft>
              <a:buSzPts val="1000"/>
              <a:buFont typeface="Wingdings" panose="05000000000000000000" pitchFamily="2" charset="2"/>
              <a:buChar char=""/>
              <a:tabLst>
                <a:tab pos="1142954" algn="l"/>
              </a:tabLst>
            </a:pPr>
            <a:r>
              <a:rPr lang="en-GB" sz="1333" dirty="0">
                <a:latin typeface="Arial" panose="020B0604020202020204" pitchFamily="34" charset="0"/>
                <a:ea typeface="Aptos" panose="020B0004020202020204" pitchFamily="34" charset="0"/>
                <a:cs typeface="Arial" panose="020B0604020202020204" pitchFamily="34" charset="0"/>
              </a:rPr>
              <a:t>Lưu lượng: 100 120 m³/ngày cho mỗi dây chuyền.</a:t>
            </a:r>
            <a:endParaRPr lang="en-US" sz="1333" dirty="0">
              <a:latin typeface="Arial" panose="020B0604020202020204" pitchFamily="34" charset="0"/>
              <a:ea typeface="Times New Roman" panose="02020603050405020304" pitchFamily="18" charset="0"/>
              <a:cs typeface="Arial" panose="020B0604020202020204" pitchFamily="34" charset="0"/>
            </a:endParaRPr>
          </a:p>
          <a:p>
            <a:pPr marL="952462" lvl="2" indent="-190492" algn="just">
              <a:lnSpc>
                <a:spcPct val="150000"/>
              </a:lnSpc>
              <a:spcBef>
                <a:spcPts val="250"/>
              </a:spcBef>
              <a:spcAft>
                <a:spcPts val="250"/>
              </a:spcAft>
              <a:buSzPts val="1000"/>
              <a:buFont typeface="Wingdings" panose="05000000000000000000" pitchFamily="2" charset="2"/>
              <a:buChar char=""/>
              <a:tabLst>
                <a:tab pos="1142954" algn="l"/>
              </a:tabLst>
            </a:pPr>
            <a:r>
              <a:rPr lang="en-GB" sz="1333" dirty="0">
                <a:latin typeface="Arial" panose="020B0604020202020204" pitchFamily="34" charset="0"/>
                <a:ea typeface="Aptos" panose="020B0004020202020204" pitchFamily="34" charset="0"/>
                <a:cs typeface="Arial" panose="020B0604020202020204" pitchFamily="34" charset="0"/>
              </a:rPr>
              <a:t>Nhiệt độ nước: 25 28°C.</a:t>
            </a:r>
            <a:endParaRPr lang="en-US" sz="1333" dirty="0">
              <a:latin typeface="Arial" panose="020B0604020202020204" pitchFamily="34" charset="0"/>
              <a:ea typeface="Times New Roman" panose="02020603050405020304" pitchFamily="18" charset="0"/>
              <a:cs typeface="Arial" panose="020B0604020202020204" pitchFamily="34" charset="0"/>
            </a:endParaRPr>
          </a:p>
          <a:p>
            <a:pPr marL="285739" indent="-285739" algn="just">
              <a:lnSpc>
                <a:spcPct val="150000"/>
              </a:lnSpc>
              <a:spcBef>
                <a:spcPts val="250"/>
              </a:spcBef>
              <a:spcAft>
                <a:spcPts val="250"/>
              </a:spcAft>
              <a:buSzPts val="1000"/>
              <a:buFont typeface="Symbol" panose="05050102010706020507" pitchFamily="18" charset="2"/>
              <a:buChar char=""/>
              <a:tabLst>
                <a:tab pos="380985" algn="l"/>
              </a:tabLst>
            </a:pPr>
            <a:r>
              <a:rPr lang="en-GB" sz="1333" b="1" dirty="0" err="1">
                <a:latin typeface="Arial" panose="020B0604020202020204" pitchFamily="34" charset="0"/>
                <a:ea typeface="Aptos" panose="020B0004020202020204" pitchFamily="34" charset="0"/>
                <a:cs typeface="Arial" panose="020B0604020202020204" pitchFamily="34" charset="0"/>
              </a:rPr>
              <a:t>Hệ</a:t>
            </a:r>
            <a:r>
              <a:rPr lang="en-GB" sz="1333" b="1" dirty="0">
                <a:latin typeface="Arial" panose="020B0604020202020204" pitchFamily="34" charset="0"/>
                <a:ea typeface="Aptos" panose="020B0004020202020204" pitchFamily="34" charset="0"/>
                <a:cs typeface="Arial" panose="020B0604020202020204" pitchFamily="34" charset="0"/>
              </a:rPr>
              <a:t> </a:t>
            </a:r>
            <a:r>
              <a:rPr lang="en-GB" sz="1333" b="1" dirty="0" err="1">
                <a:latin typeface="Arial" panose="020B0604020202020204" pitchFamily="34" charset="0"/>
                <a:ea typeface="Aptos" panose="020B0004020202020204" pitchFamily="34" charset="0"/>
                <a:cs typeface="Arial" panose="020B0604020202020204" pitchFamily="34" charset="0"/>
              </a:rPr>
              <a:t>thống</a:t>
            </a:r>
            <a:r>
              <a:rPr lang="en-GB" sz="1333" b="1" dirty="0">
                <a:latin typeface="Arial" panose="020B0604020202020204" pitchFamily="34" charset="0"/>
                <a:ea typeface="Aptos" panose="020B0004020202020204" pitchFamily="34" charset="0"/>
                <a:cs typeface="Arial" panose="020B0604020202020204" pitchFamily="34" charset="0"/>
              </a:rPr>
              <a:t> </a:t>
            </a:r>
            <a:r>
              <a:rPr lang="en-GB" sz="1333" b="1" dirty="0" err="1">
                <a:latin typeface="Arial" panose="020B0604020202020204" pitchFamily="34" charset="0"/>
                <a:ea typeface="Aptos" panose="020B0004020202020204" pitchFamily="34" charset="0"/>
                <a:cs typeface="Arial" panose="020B0604020202020204" pitchFamily="34" charset="0"/>
              </a:rPr>
              <a:t>nước</a:t>
            </a:r>
            <a:r>
              <a:rPr lang="en-GB" sz="1333" b="1" dirty="0">
                <a:latin typeface="Arial" panose="020B0604020202020204" pitchFamily="34" charset="0"/>
                <a:ea typeface="Aptos" panose="020B0004020202020204" pitchFamily="34" charset="0"/>
                <a:cs typeface="Arial" panose="020B0604020202020204" pitchFamily="34" charset="0"/>
              </a:rPr>
              <a:t> </a:t>
            </a:r>
            <a:r>
              <a:rPr lang="en-GB" sz="1333" b="1" dirty="0" err="1">
                <a:latin typeface="Arial" panose="020B0604020202020204" pitchFamily="34" charset="0"/>
                <a:ea typeface="Aptos" panose="020B0004020202020204" pitchFamily="34" charset="0"/>
                <a:cs typeface="Arial" panose="020B0604020202020204" pitchFamily="34" charset="0"/>
              </a:rPr>
              <a:t>cấp</a:t>
            </a:r>
            <a:r>
              <a:rPr lang="en-GB" sz="1333" b="1" dirty="0">
                <a:latin typeface="Arial" panose="020B0604020202020204" pitchFamily="34" charset="0"/>
                <a:ea typeface="Aptos" panose="020B0004020202020204" pitchFamily="34" charset="0"/>
                <a:cs typeface="Arial" panose="020B0604020202020204" pitchFamily="34" charset="0"/>
              </a:rPr>
              <a:t>:</a:t>
            </a:r>
            <a:endParaRPr lang="en-US" sz="1333" dirty="0">
              <a:latin typeface="Arial" panose="020B0604020202020204" pitchFamily="34" charset="0"/>
              <a:ea typeface="Times New Roman" panose="02020603050405020304" pitchFamily="18" charset="0"/>
              <a:cs typeface="Arial" panose="020B0604020202020204" pitchFamily="34" charset="0"/>
            </a:endParaRPr>
          </a:p>
          <a:p>
            <a:pPr marL="619100" lvl="1" indent="-238115" algn="just">
              <a:lnSpc>
                <a:spcPct val="150000"/>
              </a:lnSpc>
              <a:spcBef>
                <a:spcPts val="250"/>
              </a:spcBef>
              <a:spcAft>
                <a:spcPts val="250"/>
              </a:spcAft>
              <a:buSzPts val="1000"/>
              <a:buFont typeface="Courier New" panose="02070309020205020404" pitchFamily="49" charset="0"/>
              <a:buChar char="o"/>
              <a:tabLst>
                <a:tab pos="761970" algn="l"/>
              </a:tabLst>
            </a:pPr>
            <a:r>
              <a:rPr lang="en-GB" sz="1333" dirty="0" err="1">
                <a:latin typeface="Arial" panose="020B0604020202020204" pitchFamily="34" charset="0"/>
                <a:ea typeface="Aptos" panose="020B0004020202020204" pitchFamily="34" charset="0"/>
                <a:cs typeface="Arial" panose="020B0604020202020204" pitchFamily="34" charset="0"/>
              </a:rPr>
              <a:t>Lượng</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nước</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bổ</a:t>
            </a:r>
            <a:r>
              <a:rPr lang="en-GB" sz="1333" dirty="0">
                <a:latin typeface="Arial" panose="020B0604020202020204" pitchFamily="34" charset="0"/>
                <a:ea typeface="Aptos" panose="020B0004020202020204" pitchFamily="34" charset="0"/>
                <a:cs typeface="Arial" panose="020B0604020202020204" pitchFamily="34" charset="0"/>
              </a:rPr>
              <a:t> sung </a:t>
            </a:r>
            <a:r>
              <a:rPr lang="en-GB" sz="1333" dirty="0" err="1">
                <a:latin typeface="Arial" panose="020B0604020202020204" pitchFamily="34" charset="0"/>
                <a:ea typeface="Aptos" panose="020B0004020202020204" pitchFamily="34" charset="0"/>
                <a:cs typeface="Arial" panose="020B0604020202020204" pitchFamily="34" charset="0"/>
              </a:rPr>
              <a:t>cần</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thiết</a:t>
            </a:r>
            <a:r>
              <a:rPr lang="en-GB" sz="1333" dirty="0">
                <a:latin typeface="Arial" panose="020B0604020202020204" pitchFamily="34" charset="0"/>
                <a:ea typeface="Aptos" panose="020B0004020202020204" pitchFamily="34" charset="0"/>
                <a:cs typeface="Arial" panose="020B0604020202020204" pitchFamily="34" charset="0"/>
              </a:rPr>
              <a:t>: 150 m³/</a:t>
            </a:r>
            <a:r>
              <a:rPr lang="en-GB" sz="1333" dirty="0" err="1">
                <a:latin typeface="Arial" panose="020B0604020202020204" pitchFamily="34" charset="0"/>
                <a:ea typeface="Aptos" panose="020B0004020202020204" pitchFamily="34" charset="0"/>
                <a:cs typeface="Arial" panose="020B0604020202020204" pitchFamily="34" charset="0"/>
              </a:rPr>
              <a:t>ngày</a:t>
            </a:r>
            <a:r>
              <a:rPr lang="en-GB" sz="1333" dirty="0">
                <a:latin typeface="Arial" panose="020B0604020202020204" pitchFamily="34" charset="0"/>
                <a:ea typeface="Aptos" panose="020B0004020202020204" pitchFamily="34" charset="0"/>
                <a:cs typeface="Arial" panose="020B0604020202020204" pitchFamily="34" charset="0"/>
              </a:rPr>
              <a:t>/</a:t>
            </a:r>
            <a:r>
              <a:rPr lang="en-GB" sz="1333" dirty="0" err="1">
                <a:latin typeface="Arial" panose="020B0604020202020204" pitchFamily="34" charset="0"/>
                <a:ea typeface="Aptos" panose="020B0004020202020204" pitchFamily="34" charset="0"/>
                <a:cs typeface="Arial" panose="020B0604020202020204" pitchFamily="34" charset="0"/>
              </a:rPr>
              <a:t>dây</a:t>
            </a:r>
            <a:r>
              <a:rPr lang="en-GB" sz="1333" dirty="0">
                <a:latin typeface="Arial" panose="020B0604020202020204" pitchFamily="34" charset="0"/>
                <a:ea typeface="Aptos" panose="020B0004020202020204" pitchFamily="34" charset="0"/>
                <a:cs typeface="Arial" panose="020B0604020202020204" pitchFamily="34" charset="0"/>
              </a:rPr>
              <a:t> </a:t>
            </a:r>
            <a:r>
              <a:rPr lang="en-GB" sz="1333" dirty="0" err="1">
                <a:latin typeface="Arial" panose="020B0604020202020204" pitchFamily="34" charset="0"/>
                <a:ea typeface="Aptos" panose="020B0004020202020204" pitchFamily="34" charset="0"/>
                <a:cs typeface="Arial" panose="020B0604020202020204" pitchFamily="34" charset="0"/>
              </a:rPr>
              <a:t>chuyền</a:t>
            </a:r>
            <a:r>
              <a:rPr lang="en-GB" sz="1333" dirty="0">
                <a:latin typeface="Arial" panose="020B0604020202020204" pitchFamily="34" charset="0"/>
                <a:ea typeface="Aptos" panose="020B0004020202020204" pitchFamily="34" charset="0"/>
                <a:cs typeface="Arial" panose="020B0604020202020204" pitchFamily="34" charset="0"/>
              </a:rPr>
              <a:t>.</a:t>
            </a:r>
            <a:endParaRPr lang="en-US" sz="1333" dirty="0">
              <a:latin typeface="Arial" panose="020B0604020202020204" pitchFamily="34" charset="0"/>
              <a:ea typeface="Times New Roman" panose="02020603050405020304" pitchFamily="18" charset="0"/>
              <a:cs typeface="Arial" panose="020B0604020202020204" pitchFamily="34" charset="0"/>
            </a:endParaRPr>
          </a:p>
          <a:p>
            <a:pPr marL="619100" lvl="1" indent="-238115" algn="just">
              <a:lnSpc>
                <a:spcPct val="150000"/>
              </a:lnSpc>
              <a:spcBef>
                <a:spcPts val="250"/>
              </a:spcBef>
              <a:spcAft>
                <a:spcPts val="250"/>
              </a:spcAft>
              <a:buSzPts val="1000"/>
              <a:buFont typeface="Courier New" panose="02070309020205020404" pitchFamily="49" charset="0"/>
              <a:buChar char="o"/>
              <a:tabLst>
                <a:tab pos="761970" algn="l"/>
              </a:tabLst>
            </a:pPr>
            <a:r>
              <a:rPr lang="en-GB" sz="1333" dirty="0" err="1">
                <a:latin typeface="Arial" panose="020B0604020202020204" pitchFamily="34" charset="0"/>
                <a:ea typeface="Aptos" panose="020B0004020202020204" pitchFamily="34" charset="0"/>
                <a:cs typeface="Arial" panose="020B0604020202020204" pitchFamily="34" charset="0"/>
              </a:rPr>
              <a:t>Hiện</a:t>
            </a:r>
            <a:r>
              <a:rPr lang="en-US" sz="1333" kern="100" dirty="0">
                <a:latin typeface="Arial" panose="020B0604020202020204" pitchFamily="34" charset="0"/>
                <a:ea typeface="Aptos" panose="020B0004020202020204" pitchFamily="34" charset="0"/>
                <a:cs typeface="Arial" panose="020B0604020202020204" pitchFamily="34" charset="0"/>
              </a:rPr>
              <a:t> nay, </a:t>
            </a:r>
            <a:r>
              <a:rPr lang="en-US" sz="1333" kern="100" dirty="0" err="1">
                <a:latin typeface="Arial" panose="020B0604020202020204" pitchFamily="34" charset="0"/>
                <a:ea typeface="Aptos" panose="020B0004020202020204" pitchFamily="34" charset="0"/>
                <a:cs typeface="Arial" panose="020B0604020202020204" pitchFamily="34" charset="0"/>
              </a:rPr>
              <a:t>nước</a:t>
            </a:r>
            <a:r>
              <a:rPr lang="en-US" sz="1333" kern="100" dirty="0">
                <a:latin typeface="Arial" panose="020B0604020202020204" pitchFamily="34" charset="0"/>
                <a:ea typeface="Aptos" panose="020B0004020202020204" pitchFamily="34" charset="0"/>
                <a:cs typeface="Arial" panose="020B0604020202020204" pitchFamily="34" charset="0"/>
              </a:rPr>
              <a:t> </a:t>
            </a:r>
            <a:r>
              <a:rPr lang="en-US" sz="1333" kern="100" dirty="0" err="1">
                <a:latin typeface="Arial" panose="020B0604020202020204" pitchFamily="34" charset="0"/>
                <a:ea typeface="Aptos" panose="020B0004020202020204" pitchFamily="34" charset="0"/>
                <a:cs typeface="Arial" panose="020B0604020202020204" pitchFamily="34" charset="0"/>
              </a:rPr>
              <a:t>cấp</a:t>
            </a:r>
            <a:r>
              <a:rPr lang="en-US" sz="1333" kern="100" dirty="0">
                <a:latin typeface="Arial" panose="020B0604020202020204" pitchFamily="34" charset="0"/>
                <a:ea typeface="Aptos" panose="020B0004020202020204" pitchFamily="34" charset="0"/>
                <a:cs typeface="Arial" panose="020B0604020202020204" pitchFamily="34" charset="0"/>
              </a:rPr>
              <a:t> </a:t>
            </a:r>
            <a:r>
              <a:rPr lang="en-US" sz="1333" kern="100" dirty="0" err="1">
                <a:latin typeface="Arial" panose="020B0604020202020204" pitchFamily="34" charset="0"/>
                <a:ea typeface="Aptos" panose="020B0004020202020204" pitchFamily="34" charset="0"/>
                <a:cs typeface="Arial" panose="020B0604020202020204" pitchFamily="34" charset="0"/>
              </a:rPr>
              <a:t>vào</a:t>
            </a:r>
            <a:r>
              <a:rPr lang="en-US" sz="1333" kern="100" dirty="0">
                <a:latin typeface="Arial" panose="020B0604020202020204" pitchFamily="34" charset="0"/>
                <a:ea typeface="Aptos" panose="020B0004020202020204" pitchFamily="34" charset="0"/>
                <a:cs typeface="Arial" panose="020B0604020202020204" pitchFamily="34" charset="0"/>
              </a:rPr>
              <a:t> </a:t>
            </a:r>
            <a:r>
              <a:rPr lang="en-US" sz="1333" kern="100" dirty="0" err="1">
                <a:latin typeface="Arial" panose="020B0604020202020204" pitchFamily="34" charset="0"/>
                <a:ea typeface="Aptos" panose="020B0004020202020204" pitchFamily="34" charset="0"/>
                <a:cs typeface="Arial" panose="020B0604020202020204" pitchFamily="34" charset="0"/>
              </a:rPr>
              <a:t>bình</a:t>
            </a:r>
            <a:r>
              <a:rPr lang="en-US" sz="1333" kern="100" dirty="0">
                <a:latin typeface="Arial" panose="020B0604020202020204" pitchFamily="34" charset="0"/>
                <a:ea typeface="Aptos" panose="020B0004020202020204" pitchFamily="34" charset="0"/>
                <a:cs typeface="Arial" panose="020B0604020202020204" pitchFamily="34" charset="0"/>
              </a:rPr>
              <a:t> </a:t>
            </a:r>
            <a:r>
              <a:rPr lang="en-US" sz="1333" kern="100" dirty="0" err="1">
                <a:latin typeface="Arial" panose="020B0604020202020204" pitchFamily="34" charset="0"/>
                <a:ea typeface="Aptos" panose="020B0004020202020204" pitchFamily="34" charset="0"/>
                <a:cs typeface="Arial" panose="020B0604020202020204" pitchFamily="34" charset="0"/>
              </a:rPr>
              <a:t>khử</a:t>
            </a:r>
            <a:r>
              <a:rPr lang="en-US" sz="1333" kern="100" dirty="0">
                <a:latin typeface="Arial" panose="020B0604020202020204" pitchFamily="34" charset="0"/>
                <a:ea typeface="Aptos" panose="020B0004020202020204" pitchFamily="34" charset="0"/>
                <a:cs typeface="Arial" panose="020B0604020202020204" pitchFamily="34" charset="0"/>
              </a:rPr>
              <a:t> khí </a:t>
            </a:r>
            <a:r>
              <a:rPr lang="en-US" sz="1333" kern="100" dirty="0" err="1">
                <a:latin typeface="Arial" panose="020B0604020202020204" pitchFamily="34" charset="0"/>
                <a:ea typeface="Aptos" panose="020B0004020202020204" pitchFamily="34" charset="0"/>
                <a:cs typeface="Arial" panose="020B0604020202020204" pitchFamily="34" charset="0"/>
              </a:rPr>
              <a:t>đang</a:t>
            </a:r>
            <a:r>
              <a:rPr lang="en-US" sz="1333" kern="100" dirty="0">
                <a:latin typeface="Arial" panose="020B0604020202020204" pitchFamily="34" charset="0"/>
                <a:ea typeface="Aptos" panose="020B0004020202020204" pitchFamily="34" charset="0"/>
                <a:cs typeface="Arial" panose="020B0604020202020204" pitchFamily="34" charset="0"/>
              </a:rPr>
              <a:t> ở </a:t>
            </a:r>
            <a:r>
              <a:rPr lang="en-US" sz="1333" kern="100" dirty="0" err="1">
                <a:latin typeface="Arial" panose="020B0604020202020204" pitchFamily="34" charset="0"/>
                <a:ea typeface="Aptos" panose="020B0004020202020204" pitchFamily="34" charset="0"/>
                <a:cs typeface="Arial" panose="020B0604020202020204" pitchFamily="34" charset="0"/>
              </a:rPr>
              <a:t>nhiệt</a:t>
            </a:r>
            <a:r>
              <a:rPr lang="en-US" sz="1333" kern="100" dirty="0">
                <a:latin typeface="Arial" panose="020B0604020202020204" pitchFamily="34" charset="0"/>
                <a:ea typeface="Aptos" panose="020B0004020202020204" pitchFamily="34" charset="0"/>
                <a:cs typeface="Arial" panose="020B0604020202020204" pitchFamily="34" charset="0"/>
              </a:rPr>
              <a:t> </a:t>
            </a:r>
            <a:r>
              <a:rPr lang="en-US" sz="1333" kern="100" dirty="0" err="1">
                <a:latin typeface="Arial" panose="020B0604020202020204" pitchFamily="34" charset="0"/>
                <a:ea typeface="Aptos" panose="020B0004020202020204" pitchFamily="34" charset="0"/>
                <a:cs typeface="Arial" panose="020B0604020202020204" pitchFamily="34" charset="0"/>
              </a:rPr>
              <a:t>độ</a:t>
            </a:r>
            <a:r>
              <a:rPr lang="en-US" sz="1333" kern="100" dirty="0">
                <a:latin typeface="Arial" panose="020B0604020202020204" pitchFamily="34" charset="0"/>
                <a:ea typeface="Aptos" panose="020B0004020202020204" pitchFamily="34" charset="0"/>
                <a:cs typeface="Arial" panose="020B0604020202020204" pitchFamily="34" charset="0"/>
              </a:rPr>
              <a:t> </a:t>
            </a:r>
            <a:r>
              <a:rPr lang="en-US" sz="1333" kern="100" dirty="0" err="1">
                <a:latin typeface="Arial" panose="020B0604020202020204" pitchFamily="34" charset="0"/>
                <a:ea typeface="Aptos" panose="020B0004020202020204" pitchFamily="34" charset="0"/>
                <a:cs typeface="Arial" panose="020B0604020202020204" pitchFamily="34" charset="0"/>
              </a:rPr>
              <a:t>thấp</a:t>
            </a:r>
            <a:r>
              <a:rPr lang="en-US" sz="1333" kern="100" dirty="0">
                <a:latin typeface="Arial" panose="020B0604020202020204" pitchFamily="34" charset="0"/>
                <a:ea typeface="Aptos" panose="020B0004020202020204" pitchFamily="34" charset="0"/>
                <a:cs typeface="Arial" panose="020B0604020202020204" pitchFamily="34" charset="0"/>
              </a:rPr>
              <a:t> (25°C).</a:t>
            </a:r>
            <a:endParaRPr lang="en-US" sz="1333" dirty="0">
              <a:latin typeface="Arial" panose="020B0604020202020204" pitchFamily="34" charset="0"/>
              <a:ea typeface="Times New Roman" panose="02020603050405020304" pitchFamily="18" charset="0"/>
              <a:cs typeface="Arial" panose="020B0604020202020204" pitchFamily="34" charset="0"/>
            </a:endParaRPr>
          </a:p>
        </p:txBody>
      </p:sp>
      <p:pic>
        <p:nvPicPr>
          <p:cNvPr id="5" name="Picture 4" descr="A computer screen shot of a computer&#10;&#10;Description automatically generated">
            <a:extLst>
              <a:ext uri="{FF2B5EF4-FFF2-40B4-BE49-F238E27FC236}">
                <a16:creationId xmlns:a16="http://schemas.microsoft.com/office/drawing/2014/main" id="{5D069C47-F49E-3F7F-1C56-44A0E2EC0FDD}"/>
              </a:ext>
            </a:extLst>
          </p:cNvPr>
          <p:cNvPicPr>
            <a:picLocks noChangeAspect="1"/>
          </p:cNvPicPr>
          <p:nvPr/>
        </p:nvPicPr>
        <p:blipFill>
          <a:blip r:embed="rId2" cstate="print">
            <a:extLst>
              <a:ext uri="{28A0092B-C50C-407E-A947-70E740481C1C}">
                <a14:useLocalDpi xmlns:a14="http://schemas.microsoft.com/office/drawing/2010/main" val="0"/>
              </a:ext>
            </a:extLst>
          </a:blip>
          <a:srcRect l="6080" t="5902" r="6253"/>
          <a:stretch/>
        </p:blipFill>
        <p:spPr bwMode="auto">
          <a:xfrm>
            <a:off x="6095678" y="1471711"/>
            <a:ext cx="5649131" cy="2798954"/>
          </a:xfrm>
          <a:prstGeom prst="rect">
            <a:avLst/>
          </a:prstGeom>
          <a:noFill/>
          <a:ln>
            <a:noFill/>
          </a:ln>
        </p:spPr>
      </p:pic>
      <p:pic>
        <p:nvPicPr>
          <p:cNvPr id="6" name="Picture 5" descr="A computer screen shot of a diagram&#10;&#10;Description automatically generated">
            <a:extLst>
              <a:ext uri="{FF2B5EF4-FFF2-40B4-BE49-F238E27FC236}">
                <a16:creationId xmlns:a16="http://schemas.microsoft.com/office/drawing/2014/main" id="{2E53476D-0BCF-B978-B881-A336DC51266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4422" y="4629111"/>
            <a:ext cx="4495578" cy="2124980"/>
          </a:xfrm>
          <a:prstGeom prst="rect">
            <a:avLst/>
          </a:prstGeom>
          <a:noFill/>
          <a:ln>
            <a:noFill/>
          </a:ln>
        </p:spPr>
      </p:pic>
    </p:spTree>
    <p:extLst>
      <p:ext uri="{BB962C8B-B14F-4D97-AF65-F5344CB8AC3E}">
        <p14:creationId xmlns:p14="http://schemas.microsoft.com/office/powerpoint/2010/main" val="931664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3C306-2639-B74D-0C79-618D2EA52958}"/>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1E9577F8-F70A-D68B-CF76-42A335DFC840}"/>
              </a:ext>
            </a:extLst>
          </p:cNvPr>
          <p:cNvSpPr txBox="1">
            <a:spLocks/>
          </p:cNvSpPr>
          <p:nvPr/>
        </p:nvSpPr>
        <p:spPr>
          <a:xfrm>
            <a:off x="787907" y="700567"/>
            <a:ext cx="10534061" cy="189715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s-ES_tradnl" sz="2400" kern="100" dirty="0">
                <a:latin typeface="Arial" panose="020B0604020202020204" pitchFamily="34" charset="0"/>
                <a:ea typeface="Aptos" panose="020B0004020202020204" pitchFamily="34" charset="0"/>
                <a:cs typeface="Arial" panose="020B0604020202020204" pitchFamily="34" charset="0"/>
              </a:rPr>
              <a:t>9. Cơ hội thu hồi nhiệt từ nước xả lò AQC,SP để gia nhiệt cho nước cấp bổ sung. </a:t>
            </a:r>
            <a:endParaRPr lang="en-US" sz="2400" dirty="0">
              <a:latin typeface="Arial" panose="020B0604020202020204" pitchFamily="34" charset="0"/>
              <a:ea typeface="Times New Roman" panose="02020603050405020304" pitchFamily="18" charset="0"/>
              <a:cs typeface="Arial" panose="020B0604020202020204" pitchFamily="34" charset="0"/>
            </a:endParaRPr>
          </a:p>
          <a:p>
            <a:pPr algn="l"/>
            <a:endParaRPr lang="en-US"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FB60D736-D065-41D6-CF20-D5C2DDD5940E}"/>
              </a:ext>
            </a:extLst>
          </p:cNvPr>
          <p:cNvSpPr txBox="1"/>
          <p:nvPr/>
        </p:nvSpPr>
        <p:spPr>
          <a:xfrm>
            <a:off x="870032" y="1928958"/>
            <a:ext cx="10451939" cy="4929042"/>
          </a:xfrm>
          <a:prstGeom prst="rect">
            <a:avLst/>
          </a:prstGeom>
          <a:noFill/>
        </p:spPr>
        <p:txBody>
          <a:bodyPr wrap="square">
            <a:spAutoFit/>
          </a:bodyPr>
          <a:lstStyle/>
          <a:p>
            <a:pPr indent="380985" algn="just">
              <a:lnSpc>
                <a:spcPct val="120000"/>
              </a:lnSpc>
              <a:spcBef>
                <a:spcPts val="250"/>
              </a:spcBef>
              <a:spcAft>
                <a:spcPts val="250"/>
              </a:spcAft>
            </a:pPr>
            <a:r>
              <a:rPr lang="es-ES_tradnl" sz="1200" kern="100" dirty="0" err="1">
                <a:latin typeface="Arial" panose="020B0604020202020204" pitchFamily="34" charset="0"/>
                <a:ea typeface="Aptos" panose="020B0004020202020204" pitchFamily="34" charset="0"/>
                <a:cs typeface="Arial" panose="020B0604020202020204" pitchFamily="34" charset="0"/>
              </a:rPr>
              <a:t>Thu</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hồi</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nhiệt</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từ</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nước</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xả</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lò</a:t>
            </a:r>
            <a:r>
              <a:rPr lang="es-ES_tradnl" sz="1200" kern="100" dirty="0">
                <a:latin typeface="Arial" panose="020B0604020202020204" pitchFamily="34" charset="0"/>
                <a:ea typeface="Aptos" panose="020B0004020202020204" pitchFamily="34" charset="0"/>
                <a:cs typeface="Arial" panose="020B0604020202020204" pitchFamily="34" charset="0"/>
              </a:rPr>
              <a:t> AQC, SP </a:t>
            </a:r>
            <a:r>
              <a:rPr lang="es-ES_tradnl" sz="1200" kern="100" dirty="0" err="1">
                <a:latin typeface="Arial" panose="020B0604020202020204" pitchFamily="34" charset="0"/>
                <a:ea typeface="Aptos" panose="020B0004020202020204" pitchFamily="34" charset="0"/>
                <a:cs typeface="Arial" panose="020B0604020202020204" pitchFamily="34" charset="0"/>
              </a:rPr>
              <a:t>để</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gia</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nhiệt</a:t>
            </a:r>
            <a:r>
              <a:rPr lang="es-ES_tradnl" sz="1200" kern="100" dirty="0">
                <a:latin typeface="Arial" panose="020B0604020202020204" pitchFamily="34" charset="0"/>
                <a:ea typeface="Aptos" panose="020B0004020202020204" pitchFamily="34" charset="0"/>
                <a:cs typeface="Arial" panose="020B0604020202020204" pitchFamily="34" charset="0"/>
              </a:rPr>
              <a:t> cho </a:t>
            </a:r>
            <a:r>
              <a:rPr lang="es-ES_tradnl" sz="1200" kern="100" dirty="0" err="1">
                <a:latin typeface="Arial" panose="020B0604020202020204" pitchFamily="34" charset="0"/>
                <a:ea typeface="Aptos" panose="020B0004020202020204" pitchFamily="34" charset="0"/>
                <a:cs typeface="Arial" panose="020B0604020202020204" pitchFamily="34" charset="0"/>
              </a:rPr>
              <a:t>nước</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cấp</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bổ</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sung</a:t>
            </a:r>
            <a:r>
              <a:rPr lang="es-ES_tradnl" sz="1200" kern="100" dirty="0">
                <a:latin typeface="Arial" panose="020B0604020202020204" pitchFamily="34" charset="0"/>
                <a:ea typeface="Aptos" panose="020B0004020202020204" pitchFamily="34" charset="0"/>
                <a:cs typeface="Arial" panose="020B0604020202020204" pitchFamily="34" charset="0"/>
              </a:rPr>
              <a:t>. </a:t>
            </a:r>
            <a:endParaRPr lang="en-US" sz="1200" dirty="0">
              <a:latin typeface="Arial" panose="020B0604020202020204" pitchFamily="34" charset="0"/>
              <a:ea typeface="Times New Roman" panose="02020603050405020304" pitchFamily="18" charset="0"/>
              <a:cs typeface="Arial" panose="020B0604020202020204" pitchFamily="34" charset="0"/>
            </a:endParaRPr>
          </a:p>
          <a:p>
            <a:pPr indent="380985" algn="just">
              <a:lnSpc>
                <a:spcPct val="120000"/>
              </a:lnSpc>
              <a:spcBef>
                <a:spcPts val="250"/>
              </a:spcBef>
              <a:spcAft>
                <a:spcPts val="250"/>
              </a:spcAft>
              <a:tabLst>
                <a:tab pos="380985" algn="l"/>
              </a:tabLst>
            </a:pPr>
            <a:r>
              <a:rPr lang="es-ES_tradnl" sz="1200" dirty="0" err="1">
                <a:latin typeface="Arial" panose="020B0604020202020204" pitchFamily="34" charset="0"/>
                <a:ea typeface="Aptos" panose="020B0004020202020204" pitchFamily="34" charset="0"/>
                <a:cs typeface="Arial" panose="020B0604020202020204" pitchFamily="34" charset="0"/>
              </a:rPr>
              <a:t>Lắp</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đặt</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các</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thiết</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bị</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cần</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thiết</a:t>
            </a:r>
            <a:r>
              <a:rPr lang="es-ES_tradnl" sz="1200" dirty="0">
                <a:latin typeface="Arial" panose="020B0604020202020204" pitchFamily="34" charset="0"/>
                <a:ea typeface="Aptos" panose="020B0004020202020204" pitchFamily="34" charset="0"/>
                <a:cs typeface="Arial" panose="020B0604020202020204" pitchFamily="34" charset="0"/>
              </a:rPr>
              <a:t>:</a:t>
            </a:r>
            <a:endParaRPr lang="en-US" sz="1200" dirty="0">
              <a:latin typeface="Arial" panose="020B0604020202020204" pitchFamily="34" charset="0"/>
              <a:ea typeface="Times New Roman" panose="02020603050405020304" pitchFamily="18" charset="0"/>
              <a:cs typeface="Arial" panose="020B0604020202020204" pitchFamily="34" charset="0"/>
            </a:endParaRPr>
          </a:p>
          <a:p>
            <a:pPr marL="619100" lvl="1" indent="-238115" algn="just">
              <a:lnSpc>
                <a:spcPct val="150000"/>
              </a:lnSpc>
              <a:spcBef>
                <a:spcPts val="250"/>
              </a:spcBef>
              <a:spcAft>
                <a:spcPts val="250"/>
              </a:spcAft>
              <a:buSzPts val="1000"/>
              <a:buFont typeface="Times New Roman" panose="02020603050405020304" pitchFamily="18" charset="0"/>
              <a:buChar char="-"/>
            </a:pPr>
            <a:r>
              <a:rPr lang="es-ES_tradnl" sz="1200" dirty="0" err="1">
                <a:latin typeface="Arial" panose="020B0604020202020204" pitchFamily="34" charset="0"/>
                <a:ea typeface="Aptos" panose="020B0004020202020204" pitchFamily="34" charset="0"/>
                <a:cs typeface="Arial" panose="020B0604020202020204" pitchFamily="34" charset="0"/>
              </a:rPr>
              <a:t>Bình</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chứa</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nước</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xả</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lò</a:t>
            </a:r>
            <a:r>
              <a:rPr lang="es-ES_tradnl" sz="1200" dirty="0">
                <a:latin typeface="Arial" panose="020B0604020202020204" pitchFamily="34" charset="0"/>
                <a:ea typeface="Aptos" panose="020B0004020202020204" pitchFamily="34" charset="0"/>
                <a:cs typeface="Arial" panose="020B0604020202020204" pitchFamily="34" charset="0"/>
              </a:rPr>
              <a:t>.</a:t>
            </a:r>
            <a:endParaRPr lang="en-US" sz="1200" dirty="0">
              <a:latin typeface="Arial" panose="020B0604020202020204" pitchFamily="34" charset="0"/>
              <a:ea typeface="Times New Roman" panose="02020603050405020304" pitchFamily="18" charset="0"/>
              <a:cs typeface="Arial" panose="020B0604020202020204" pitchFamily="34" charset="0"/>
            </a:endParaRPr>
          </a:p>
          <a:p>
            <a:pPr marL="619100" lvl="1" indent="-238115" algn="just">
              <a:lnSpc>
                <a:spcPct val="150000"/>
              </a:lnSpc>
              <a:spcBef>
                <a:spcPts val="250"/>
              </a:spcBef>
              <a:spcAft>
                <a:spcPts val="250"/>
              </a:spcAft>
              <a:buSzPts val="1000"/>
              <a:buFont typeface="Times New Roman" panose="02020603050405020304" pitchFamily="18" charset="0"/>
              <a:buChar char="-"/>
            </a:pPr>
            <a:r>
              <a:rPr lang="es-ES_tradnl" sz="1200" dirty="0" err="1">
                <a:latin typeface="Arial" panose="020B0604020202020204" pitchFamily="34" charset="0"/>
                <a:ea typeface="Aptos" panose="020B0004020202020204" pitchFamily="34" charset="0"/>
                <a:cs typeface="Arial" panose="020B0604020202020204" pitchFamily="34" charset="0"/>
              </a:rPr>
              <a:t>Đường</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ống</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dẫn</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nước</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xả</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và</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hơi</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giãn</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nở</a:t>
            </a:r>
            <a:r>
              <a:rPr lang="es-ES_tradnl" sz="1200" dirty="0">
                <a:latin typeface="Arial" panose="020B0604020202020204" pitchFamily="34" charset="0"/>
                <a:ea typeface="Aptos" panose="020B0004020202020204" pitchFamily="34" charset="0"/>
                <a:cs typeface="Arial" panose="020B0604020202020204" pitchFamily="34" charset="0"/>
              </a:rPr>
              <a:t>.</a:t>
            </a:r>
            <a:endParaRPr lang="en-US" sz="1200" dirty="0">
              <a:latin typeface="Arial" panose="020B0604020202020204" pitchFamily="34" charset="0"/>
              <a:ea typeface="Times New Roman" panose="02020603050405020304" pitchFamily="18" charset="0"/>
              <a:cs typeface="Arial" panose="020B0604020202020204" pitchFamily="34" charset="0"/>
            </a:endParaRPr>
          </a:p>
          <a:p>
            <a:pPr marL="619100" lvl="1" indent="-238115" algn="just">
              <a:lnSpc>
                <a:spcPct val="150000"/>
              </a:lnSpc>
              <a:spcBef>
                <a:spcPts val="250"/>
              </a:spcBef>
              <a:spcAft>
                <a:spcPts val="250"/>
              </a:spcAft>
              <a:buSzPts val="1000"/>
              <a:buFont typeface="Times New Roman" panose="02020603050405020304" pitchFamily="18" charset="0"/>
              <a:buChar char="-"/>
            </a:pPr>
            <a:r>
              <a:rPr lang="es-ES_tradnl" sz="1200" dirty="0" err="1">
                <a:latin typeface="Arial" panose="020B0604020202020204" pitchFamily="34" charset="0"/>
                <a:ea typeface="Aptos" panose="020B0004020202020204" pitchFamily="34" charset="0"/>
                <a:cs typeface="Arial" panose="020B0604020202020204" pitchFamily="34" charset="0"/>
              </a:rPr>
              <a:t>Bộ</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trao</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đổi</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nhiệt</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để</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gia</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nhiệt</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nước</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cấp</a:t>
            </a:r>
            <a:r>
              <a:rPr lang="es-ES_tradnl" sz="1200" dirty="0">
                <a:latin typeface="Arial" panose="020B0604020202020204" pitchFamily="34" charset="0"/>
                <a:ea typeface="Aptos" panose="020B0004020202020204" pitchFamily="34" charset="0"/>
                <a:cs typeface="Arial" panose="020B0604020202020204" pitchFamily="34" charset="0"/>
              </a:rPr>
              <a:t>.</a:t>
            </a:r>
            <a:endParaRPr lang="en-US" sz="1200" dirty="0">
              <a:latin typeface="Arial" panose="020B0604020202020204" pitchFamily="34" charset="0"/>
              <a:ea typeface="Times New Roman" panose="02020603050405020304" pitchFamily="18" charset="0"/>
              <a:cs typeface="Arial" panose="020B0604020202020204" pitchFamily="34" charset="0"/>
            </a:endParaRPr>
          </a:p>
          <a:p>
            <a:pPr marL="619100" lvl="1" indent="-238115" algn="just">
              <a:lnSpc>
                <a:spcPct val="150000"/>
              </a:lnSpc>
              <a:spcBef>
                <a:spcPts val="250"/>
              </a:spcBef>
              <a:spcAft>
                <a:spcPts val="250"/>
              </a:spcAft>
              <a:buSzPts val="1000"/>
              <a:buFont typeface="Times New Roman" panose="02020603050405020304" pitchFamily="18" charset="0"/>
              <a:buChar char="-"/>
            </a:pPr>
            <a:r>
              <a:rPr lang="es-ES_tradnl" sz="1200" dirty="0" err="1">
                <a:latin typeface="Arial" panose="020B0604020202020204" pitchFamily="34" charset="0"/>
                <a:ea typeface="Aptos" panose="020B0004020202020204" pitchFamily="34" charset="0"/>
                <a:cs typeface="Arial" panose="020B0604020202020204" pitchFamily="34" charset="0"/>
              </a:rPr>
              <a:t>Bể</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tích</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trữ</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nước</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xả</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lò</a:t>
            </a:r>
            <a:r>
              <a:rPr lang="es-ES_tradnl" sz="1200" dirty="0">
                <a:latin typeface="Arial" panose="020B0604020202020204" pitchFamily="34" charset="0"/>
                <a:ea typeface="Aptos" panose="020B0004020202020204" pitchFamily="34" charset="0"/>
                <a:cs typeface="Arial" panose="020B0604020202020204" pitchFamily="34" charset="0"/>
              </a:rPr>
              <a:t>.</a:t>
            </a:r>
            <a:endParaRPr lang="en-US" sz="1200" dirty="0">
              <a:latin typeface="Arial" panose="020B0604020202020204" pitchFamily="34" charset="0"/>
              <a:ea typeface="Times New Roman" panose="02020603050405020304" pitchFamily="18" charset="0"/>
              <a:cs typeface="Arial" panose="020B0604020202020204" pitchFamily="34" charset="0"/>
            </a:endParaRPr>
          </a:p>
          <a:p>
            <a:pPr marL="380985" algn="just">
              <a:lnSpc>
                <a:spcPct val="150000"/>
              </a:lnSpc>
              <a:spcBef>
                <a:spcPts val="250"/>
              </a:spcBef>
              <a:spcAft>
                <a:spcPts val="250"/>
              </a:spcAft>
            </a:pPr>
            <a:r>
              <a:rPr lang="es-ES_tradnl" sz="1200" kern="100" dirty="0" err="1">
                <a:latin typeface="Arial" panose="020B0604020202020204" pitchFamily="34" charset="0"/>
                <a:ea typeface="Aptos" panose="020B0004020202020204" pitchFamily="34" charset="0"/>
                <a:cs typeface="Arial" panose="020B0604020202020204" pitchFamily="34" charset="0"/>
              </a:rPr>
              <a:t>Thu</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hồi</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nhiệt</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từ</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nước</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xả</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lò</a:t>
            </a:r>
            <a:r>
              <a:rPr lang="es-ES_tradnl" sz="1200" kern="100" dirty="0">
                <a:latin typeface="Arial" panose="020B0604020202020204" pitchFamily="34" charset="0"/>
                <a:ea typeface="Aptos" panose="020B0004020202020204" pitchFamily="34" charset="0"/>
                <a:cs typeface="Arial" panose="020B0604020202020204" pitchFamily="34" charset="0"/>
              </a:rPr>
              <a:t> AQC, SP </a:t>
            </a:r>
            <a:r>
              <a:rPr lang="es-ES_tradnl" sz="1200" kern="100" dirty="0" err="1">
                <a:latin typeface="Arial" panose="020B0604020202020204" pitchFamily="34" charset="0"/>
                <a:ea typeface="Aptos" panose="020B0004020202020204" pitchFamily="34" charset="0"/>
                <a:cs typeface="Arial" panose="020B0604020202020204" pitchFamily="34" charset="0"/>
              </a:rPr>
              <a:t>để</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gia</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nhiệt</a:t>
            </a:r>
            <a:r>
              <a:rPr lang="es-ES_tradnl" sz="1200" kern="100" dirty="0">
                <a:latin typeface="Arial" panose="020B0604020202020204" pitchFamily="34" charset="0"/>
                <a:ea typeface="Aptos" panose="020B0004020202020204" pitchFamily="34" charset="0"/>
                <a:cs typeface="Arial" panose="020B0604020202020204" pitchFamily="34" charset="0"/>
              </a:rPr>
              <a:t> cho </a:t>
            </a:r>
            <a:r>
              <a:rPr lang="es-ES_tradnl" sz="1200" kern="100" dirty="0" err="1">
                <a:latin typeface="Arial" panose="020B0604020202020204" pitchFamily="34" charset="0"/>
                <a:ea typeface="Aptos" panose="020B0004020202020204" pitchFamily="34" charset="0"/>
                <a:cs typeface="Arial" panose="020B0604020202020204" pitchFamily="34" charset="0"/>
              </a:rPr>
              <a:t>nước</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cấp</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bổ</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sung</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nhằm</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tận</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dụng</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lượng</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nhiệt</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thải</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và</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giảm</a:t>
            </a:r>
            <a:r>
              <a:rPr lang="es-ES_tradnl" sz="1200" kern="100" dirty="0">
                <a:latin typeface="Arial" panose="020B0604020202020204" pitchFamily="34" charset="0"/>
                <a:ea typeface="Aptos" panose="020B0004020202020204" pitchFamily="34" charset="0"/>
                <a:cs typeface="Arial" panose="020B0604020202020204" pitchFamily="34" charset="0"/>
              </a:rPr>
              <a:t> chi </a:t>
            </a:r>
            <a:r>
              <a:rPr lang="es-ES_tradnl" sz="1200" kern="100" dirty="0" err="1">
                <a:latin typeface="Arial" panose="020B0604020202020204" pitchFamily="34" charset="0"/>
                <a:ea typeface="Aptos" panose="020B0004020202020204" pitchFamily="34" charset="0"/>
                <a:cs typeface="Arial" panose="020B0604020202020204" pitchFamily="34" charset="0"/>
              </a:rPr>
              <a:t>phí</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năng</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lượng</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Lưu</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trữ</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nước</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xả</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trong</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bể</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để</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tái</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sử</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dụng</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làm</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nguồn</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nước</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tuần</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hoàn</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làm</a:t>
            </a:r>
            <a:r>
              <a:rPr lang="es-ES_tradnl" sz="1200" kern="100" dirty="0">
                <a:latin typeface="Arial" panose="020B0604020202020204" pitchFamily="34" charset="0"/>
                <a:ea typeface="Aptos" panose="020B0004020202020204" pitchFamily="34" charset="0"/>
                <a:cs typeface="Arial" panose="020B0604020202020204" pitchFamily="34" charset="0"/>
              </a:rPr>
              <a:t> </a:t>
            </a:r>
            <a:r>
              <a:rPr lang="es-ES_tradnl" sz="1200" kern="100" dirty="0" err="1">
                <a:latin typeface="Arial" panose="020B0604020202020204" pitchFamily="34" charset="0"/>
                <a:ea typeface="Aptos" panose="020B0004020202020204" pitchFamily="34" charset="0"/>
                <a:cs typeface="Arial" panose="020B0604020202020204" pitchFamily="34" charset="0"/>
              </a:rPr>
              <a:t>mát</a:t>
            </a:r>
            <a:r>
              <a:rPr lang="es-ES_tradnl" sz="1200" kern="100" dirty="0">
                <a:latin typeface="Arial" panose="020B0604020202020204" pitchFamily="34" charset="0"/>
                <a:ea typeface="Aptos" panose="020B0004020202020204" pitchFamily="34" charset="0"/>
                <a:cs typeface="Arial" panose="020B0604020202020204" pitchFamily="34" charset="0"/>
              </a:rPr>
              <a:t>.</a:t>
            </a:r>
            <a:endParaRPr lang="en-US" sz="1200" dirty="0">
              <a:latin typeface="Arial" panose="020B0604020202020204" pitchFamily="34" charset="0"/>
              <a:ea typeface="Times New Roman" panose="02020603050405020304" pitchFamily="18" charset="0"/>
              <a:cs typeface="Arial" panose="020B0604020202020204" pitchFamily="34" charset="0"/>
            </a:endParaRPr>
          </a:p>
          <a:p>
            <a:pPr indent="287855" algn="just">
              <a:lnSpc>
                <a:spcPct val="150000"/>
              </a:lnSpc>
              <a:spcBef>
                <a:spcPts val="250"/>
              </a:spcBef>
              <a:spcAft>
                <a:spcPts val="250"/>
              </a:spcAft>
            </a:pPr>
            <a:r>
              <a:rPr lang="es-ES_tradnl" sz="1200" b="1" i="1" kern="100" dirty="0" err="1">
                <a:latin typeface="Arial" panose="020B0604020202020204" pitchFamily="34" charset="0"/>
                <a:ea typeface="Aptos" panose="020B0004020202020204" pitchFamily="34" charset="0"/>
                <a:cs typeface="Arial" panose="020B0604020202020204" pitchFamily="34" charset="0"/>
              </a:rPr>
              <a:t>Nguyên</a:t>
            </a:r>
            <a:r>
              <a:rPr lang="es-ES_tradnl" sz="1200" b="1" i="1" kern="100" dirty="0">
                <a:latin typeface="Arial" panose="020B0604020202020204" pitchFamily="34" charset="0"/>
                <a:ea typeface="Aptos" panose="020B0004020202020204" pitchFamily="34" charset="0"/>
                <a:cs typeface="Arial" panose="020B0604020202020204" pitchFamily="34" charset="0"/>
              </a:rPr>
              <a:t> </a:t>
            </a:r>
            <a:r>
              <a:rPr lang="es-ES_tradnl" sz="1200" b="1" i="1" kern="100" dirty="0" err="1">
                <a:latin typeface="Arial" panose="020B0604020202020204" pitchFamily="34" charset="0"/>
                <a:ea typeface="Aptos" panose="020B0004020202020204" pitchFamily="34" charset="0"/>
                <a:cs typeface="Arial" panose="020B0604020202020204" pitchFamily="34" charset="0"/>
              </a:rPr>
              <a:t>lý</a:t>
            </a:r>
            <a:r>
              <a:rPr lang="es-ES_tradnl" sz="1200" b="1" i="1" kern="100" dirty="0">
                <a:latin typeface="Arial" panose="020B0604020202020204" pitchFamily="34" charset="0"/>
                <a:ea typeface="Aptos" panose="020B0004020202020204" pitchFamily="34" charset="0"/>
                <a:cs typeface="Arial" panose="020B0604020202020204" pitchFamily="34" charset="0"/>
              </a:rPr>
              <a:t> </a:t>
            </a:r>
            <a:r>
              <a:rPr lang="es-ES_tradnl" sz="1200" b="1" i="1" kern="100" dirty="0" err="1">
                <a:latin typeface="Arial" panose="020B0604020202020204" pitchFamily="34" charset="0"/>
                <a:ea typeface="Aptos" panose="020B0004020202020204" pitchFamily="34" charset="0"/>
                <a:cs typeface="Arial" panose="020B0604020202020204" pitchFamily="34" charset="0"/>
              </a:rPr>
              <a:t>hoạt</a:t>
            </a:r>
            <a:r>
              <a:rPr lang="es-ES_tradnl" sz="1200" b="1" i="1" kern="100" dirty="0">
                <a:latin typeface="Arial" panose="020B0604020202020204" pitchFamily="34" charset="0"/>
                <a:ea typeface="Aptos" panose="020B0004020202020204" pitchFamily="34" charset="0"/>
                <a:cs typeface="Arial" panose="020B0604020202020204" pitchFamily="34" charset="0"/>
              </a:rPr>
              <a:t> </a:t>
            </a:r>
            <a:r>
              <a:rPr lang="es-ES_tradnl" sz="1200" b="1" i="1" kern="100" dirty="0" err="1">
                <a:latin typeface="Arial" panose="020B0604020202020204" pitchFamily="34" charset="0"/>
                <a:ea typeface="Aptos" panose="020B0004020202020204" pitchFamily="34" charset="0"/>
                <a:cs typeface="Arial" panose="020B0604020202020204" pitchFamily="34" charset="0"/>
              </a:rPr>
              <a:t>động</a:t>
            </a:r>
            <a:r>
              <a:rPr lang="es-ES_tradnl" sz="1200" b="1" i="1" kern="100" dirty="0">
                <a:latin typeface="Arial" panose="020B0604020202020204" pitchFamily="34" charset="0"/>
                <a:ea typeface="Aptos" panose="020B0004020202020204" pitchFamily="34" charset="0"/>
                <a:cs typeface="Arial" panose="020B0604020202020204" pitchFamily="34" charset="0"/>
              </a:rPr>
              <a:t>:</a:t>
            </a:r>
            <a:r>
              <a:rPr lang="es-ES_tradnl" sz="1200" b="1" kern="1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Nước</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xả</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lò</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từ</a:t>
            </a:r>
            <a:r>
              <a:rPr lang="es-ES_tradnl" sz="1200" dirty="0">
                <a:latin typeface="Arial" panose="020B0604020202020204" pitchFamily="34" charset="0"/>
                <a:ea typeface="Aptos" panose="020B0004020202020204" pitchFamily="34" charset="0"/>
                <a:cs typeface="Arial" panose="020B0604020202020204" pitchFamily="34" charset="0"/>
              </a:rPr>
              <a:t> AQC, SP </a:t>
            </a:r>
            <a:r>
              <a:rPr lang="es-ES_tradnl" sz="1200" dirty="0" err="1">
                <a:latin typeface="Arial" panose="020B0604020202020204" pitchFamily="34" charset="0"/>
                <a:ea typeface="Aptos" panose="020B0004020202020204" pitchFamily="34" charset="0"/>
                <a:cs typeface="Arial" panose="020B0604020202020204" pitchFamily="34" charset="0"/>
              </a:rPr>
              <a:t>được</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dẫn</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đến</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bình</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chứa</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Hơi</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giãn</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nở</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từ</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nước</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xả</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lò</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được</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thu</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hồi</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và</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dẫn</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vào</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bộ</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trao</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đổi</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nhiệt</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nơi</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nước</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cấp</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bổ</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sung</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được</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gia</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nhiệt</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Nước</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xả</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lò</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sau</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đó</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được</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tích</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trữ</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và</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tái</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sử</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dụng</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trong</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hệ</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thống</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nước</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tuần</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hoàn</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làm</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mát</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bình</a:t>
            </a:r>
            <a:r>
              <a:rPr lang="es-ES_tradnl" sz="1200" dirty="0">
                <a:latin typeface="Arial" panose="020B0604020202020204" pitchFamily="34" charset="0"/>
                <a:ea typeface="Aptos" panose="020B0004020202020204" pitchFamily="34" charset="0"/>
                <a:cs typeface="Arial" panose="020B0604020202020204" pitchFamily="34" charset="0"/>
              </a:rPr>
              <a:t> </a:t>
            </a:r>
            <a:r>
              <a:rPr lang="es-ES_tradnl" sz="1200" dirty="0" err="1">
                <a:latin typeface="Arial" panose="020B0604020202020204" pitchFamily="34" charset="0"/>
                <a:ea typeface="Aptos" panose="020B0004020202020204" pitchFamily="34" charset="0"/>
                <a:cs typeface="Arial" panose="020B0604020202020204" pitchFamily="34" charset="0"/>
              </a:rPr>
              <a:t>ngưng</a:t>
            </a:r>
            <a:r>
              <a:rPr lang="es-ES_tradnl" sz="1200" dirty="0">
                <a:latin typeface="Arial" panose="020B0604020202020204" pitchFamily="34" charset="0"/>
                <a:ea typeface="Aptos" panose="020B0004020202020204" pitchFamily="34" charset="0"/>
                <a:cs typeface="Arial" panose="020B0604020202020204" pitchFamily="34" charset="0"/>
              </a:rPr>
              <a:t>.</a:t>
            </a:r>
            <a:endParaRPr lang="en-US" sz="1200" dirty="0">
              <a:latin typeface="Arial" panose="020B0604020202020204" pitchFamily="34" charset="0"/>
              <a:ea typeface="Times New Roman" panose="02020603050405020304" pitchFamily="18" charset="0"/>
              <a:cs typeface="Arial" panose="020B0604020202020204" pitchFamily="34" charset="0"/>
            </a:endParaRPr>
          </a:p>
          <a:p>
            <a:pPr indent="287855" algn="just">
              <a:lnSpc>
                <a:spcPct val="150000"/>
              </a:lnSpc>
              <a:spcBef>
                <a:spcPts val="250"/>
              </a:spcBef>
              <a:spcAft>
                <a:spcPts val="250"/>
              </a:spcAft>
            </a:pPr>
            <a:r>
              <a:rPr lang="en-GB" sz="1200" b="1" i="1" kern="100" dirty="0" err="1">
                <a:latin typeface="Arial" panose="020B0604020202020204" pitchFamily="34" charset="0"/>
                <a:ea typeface="Aptos" panose="020B0004020202020204" pitchFamily="34" charset="0"/>
                <a:cs typeface="Arial" panose="020B0604020202020204" pitchFamily="34" charset="0"/>
              </a:rPr>
              <a:t>Phân</a:t>
            </a:r>
            <a:r>
              <a:rPr lang="en-GB" sz="1200" b="1" i="1" kern="100" dirty="0">
                <a:latin typeface="Arial" panose="020B0604020202020204" pitchFamily="34" charset="0"/>
                <a:ea typeface="Aptos" panose="020B0004020202020204" pitchFamily="34" charset="0"/>
                <a:cs typeface="Arial" panose="020B0604020202020204" pitchFamily="34" charset="0"/>
              </a:rPr>
              <a:t> </a:t>
            </a:r>
            <a:r>
              <a:rPr lang="en-GB" sz="1200" b="1" i="1" kern="100" dirty="0" err="1">
                <a:latin typeface="Arial" panose="020B0604020202020204" pitchFamily="34" charset="0"/>
                <a:ea typeface="Aptos" panose="020B0004020202020204" pitchFamily="34" charset="0"/>
                <a:cs typeface="Arial" panose="020B0604020202020204" pitchFamily="34" charset="0"/>
              </a:rPr>
              <a:t>tích</a:t>
            </a:r>
            <a:r>
              <a:rPr lang="en-GB" sz="1200" b="1" i="1" kern="100" dirty="0">
                <a:latin typeface="Arial" panose="020B0604020202020204" pitchFamily="34" charset="0"/>
                <a:ea typeface="Aptos" panose="020B0004020202020204" pitchFamily="34" charset="0"/>
                <a:cs typeface="Arial" panose="020B0604020202020204" pitchFamily="34" charset="0"/>
              </a:rPr>
              <a:t> </a:t>
            </a:r>
            <a:r>
              <a:rPr lang="en-GB" sz="1200" b="1" i="1" kern="100" dirty="0" err="1">
                <a:latin typeface="Arial" panose="020B0604020202020204" pitchFamily="34" charset="0"/>
                <a:ea typeface="Aptos" panose="020B0004020202020204" pitchFamily="34" charset="0"/>
                <a:cs typeface="Arial" panose="020B0604020202020204" pitchFamily="34" charset="0"/>
              </a:rPr>
              <a:t>lợi</a:t>
            </a:r>
            <a:r>
              <a:rPr lang="en-GB" sz="1200" b="1" i="1" kern="100" dirty="0">
                <a:latin typeface="Arial" panose="020B0604020202020204" pitchFamily="34" charset="0"/>
                <a:ea typeface="Aptos" panose="020B0004020202020204" pitchFamily="34" charset="0"/>
                <a:cs typeface="Arial" panose="020B0604020202020204" pitchFamily="34" charset="0"/>
              </a:rPr>
              <a:t> </a:t>
            </a:r>
            <a:r>
              <a:rPr lang="en-GB" sz="1200" b="1" i="1" kern="100" dirty="0" err="1">
                <a:latin typeface="Arial" panose="020B0604020202020204" pitchFamily="34" charset="0"/>
                <a:ea typeface="Aptos" panose="020B0004020202020204" pitchFamily="34" charset="0"/>
                <a:cs typeface="Arial" panose="020B0604020202020204" pitchFamily="34" charset="0"/>
              </a:rPr>
              <a:t>ích</a:t>
            </a:r>
            <a:r>
              <a:rPr lang="en-GB" sz="1200" b="1" i="1" kern="100" dirty="0">
                <a:latin typeface="Arial" panose="020B0604020202020204" pitchFamily="34" charset="0"/>
                <a:ea typeface="Aptos" panose="020B0004020202020204" pitchFamily="34" charset="0"/>
                <a:cs typeface="Arial" panose="020B0604020202020204" pitchFamily="34" charset="0"/>
              </a:rPr>
              <a:t>:</a:t>
            </a:r>
            <a:endParaRPr lang="en-US" sz="1200" dirty="0">
              <a:latin typeface="Arial" panose="020B0604020202020204" pitchFamily="34" charset="0"/>
              <a:ea typeface="Times New Roman" panose="02020603050405020304" pitchFamily="18" charset="0"/>
              <a:cs typeface="Arial" panose="020B0604020202020204" pitchFamily="34" charset="0"/>
            </a:endParaRPr>
          </a:p>
          <a:p>
            <a:pPr marL="285739" indent="-285739" algn="just">
              <a:lnSpc>
                <a:spcPct val="150000"/>
              </a:lnSpc>
              <a:spcBef>
                <a:spcPts val="250"/>
              </a:spcBef>
              <a:spcAft>
                <a:spcPts val="250"/>
              </a:spcAft>
              <a:buFont typeface="+mj-lt"/>
              <a:buAutoNum type="arabicPeriod"/>
              <a:tabLst>
                <a:tab pos="571477" algn="l"/>
              </a:tabLst>
            </a:pPr>
            <a:r>
              <a:rPr lang="en-GB" sz="1200" b="1" dirty="0" err="1">
                <a:latin typeface="Arial" panose="020B0604020202020204" pitchFamily="34" charset="0"/>
                <a:ea typeface="Aptos" panose="020B0004020202020204" pitchFamily="34" charset="0"/>
                <a:cs typeface="Arial" panose="020B0604020202020204" pitchFamily="34" charset="0"/>
              </a:rPr>
              <a:t>Nâng</a:t>
            </a:r>
            <a:r>
              <a:rPr lang="en-GB" sz="1200" b="1" dirty="0">
                <a:latin typeface="Arial" panose="020B0604020202020204" pitchFamily="34" charset="0"/>
                <a:ea typeface="Aptos" panose="020B0004020202020204" pitchFamily="34" charset="0"/>
                <a:cs typeface="Arial" panose="020B0604020202020204" pitchFamily="34" charset="0"/>
              </a:rPr>
              <a:t> </a:t>
            </a:r>
            <a:r>
              <a:rPr lang="en-GB" sz="1200" b="1" dirty="0" err="1">
                <a:latin typeface="Arial" panose="020B0604020202020204" pitchFamily="34" charset="0"/>
                <a:ea typeface="Aptos" panose="020B0004020202020204" pitchFamily="34" charset="0"/>
                <a:cs typeface="Arial" panose="020B0604020202020204" pitchFamily="34" charset="0"/>
              </a:rPr>
              <a:t>nhiệt</a:t>
            </a:r>
            <a:r>
              <a:rPr lang="en-GB" sz="1200" b="1" dirty="0">
                <a:latin typeface="Arial" panose="020B0604020202020204" pitchFamily="34" charset="0"/>
                <a:ea typeface="Aptos" panose="020B0004020202020204" pitchFamily="34" charset="0"/>
                <a:cs typeface="Arial" panose="020B0604020202020204" pitchFamily="34" charset="0"/>
              </a:rPr>
              <a:t> </a:t>
            </a:r>
            <a:r>
              <a:rPr lang="en-GB" sz="1200" b="1" dirty="0" err="1">
                <a:latin typeface="Arial" panose="020B0604020202020204" pitchFamily="34" charset="0"/>
                <a:ea typeface="Aptos" panose="020B0004020202020204" pitchFamily="34" charset="0"/>
                <a:cs typeface="Arial" panose="020B0604020202020204" pitchFamily="34" charset="0"/>
              </a:rPr>
              <a:t>độ</a:t>
            </a:r>
            <a:r>
              <a:rPr lang="en-GB" sz="1200" b="1" dirty="0">
                <a:latin typeface="Arial" panose="020B0604020202020204" pitchFamily="34" charset="0"/>
                <a:ea typeface="Aptos" panose="020B0004020202020204" pitchFamily="34" charset="0"/>
                <a:cs typeface="Arial" panose="020B0604020202020204" pitchFamily="34" charset="0"/>
              </a:rPr>
              <a:t> </a:t>
            </a:r>
            <a:r>
              <a:rPr lang="en-GB" sz="1200" b="1" dirty="0" err="1">
                <a:latin typeface="Arial" panose="020B0604020202020204" pitchFamily="34" charset="0"/>
                <a:ea typeface="Aptos" panose="020B0004020202020204" pitchFamily="34" charset="0"/>
                <a:cs typeface="Arial" panose="020B0604020202020204" pitchFamily="34" charset="0"/>
              </a:rPr>
              <a:t>nước</a:t>
            </a:r>
            <a:r>
              <a:rPr lang="en-GB" sz="1200" b="1" dirty="0">
                <a:latin typeface="Arial" panose="020B0604020202020204" pitchFamily="34" charset="0"/>
                <a:ea typeface="Aptos" panose="020B0004020202020204" pitchFamily="34" charset="0"/>
                <a:cs typeface="Arial" panose="020B0604020202020204" pitchFamily="34" charset="0"/>
              </a:rPr>
              <a:t> </a:t>
            </a:r>
            <a:r>
              <a:rPr lang="en-GB" sz="1200" b="1" dirty="0" err="1">
                <a:latin typeface="Arial" panose="020B0604020202020204" pitchFamily="34" charset="0"/>
                <a:ea typeface="Aptos" panose="020B0004020202020204" pitchFamily="34" charset="0"/>
                <a:cs typeface="Arial" panose="020B0604020202020204" pitchFamily="34" charset="0"/>
              </a:rPr>
              <a:t>cấp</a:t>
            </a:r>
            <a:r>
              <a:rPr lang="en-GB" sz="1200" dirty="0">
                <a:latin typeface="Arial" panose="020B0604020202020204" pitchFamily="34" charset="0"/>
                <a:ea typeface="Aptos" panose="020B0004020202020204" pitchFamily="34" charset="0"/>
                <a:cs typeface="Arial" panose="020B0604020202020204" pitchFamily="34" charset="0"/>
              </a:rPr>
              <a:t>:</a:t>
            </a:r>
            <a:endParaRPr lang="en-US" sz="1200" dirty="0">
              <a:latin typeface="Arial" panose="020B0604020202020204" pitchFamily="34" charset="0"/>
              <a:ea typeface="Times New Roman" panose="02020603050405020304" pitchFamily="18" charset="0"/>
              <a:cs typeface="Arial" panose="020B0604020202020204" pitchFamily="34" charset="0"/>
            </a:endParaRPr>
          </a:p>
          <a:p>
            <a:pPr marL="619100" lvl="1" indent="-238115" algn="just">
              <a:lnSpc>
                <a:spcPct val="150000"/>
              </a:lnSpc>
              <a:spcBef>
                <a:spcPts val="250"/>
              </a:spcBef>
              <a:spcAft>
                <a:spcPts val="250"/>
              </a:spcAft>
              <a:buSzPts val="1000"/>
              <a:buFont typeface="Times New Roman" panose="02020603050405020304" pitchFamily="18" charset="0"/>
              <a:buChar char="-"/>
            </a:pPr>
            <a:r>
              <a:rPr lang="en-GB" sz="1200" dirty="0" err="1">
                <a:latin typeface="Arial" panose="020B0604020202020204" pitchFamily="34" charset="0"/>
                <a:ea typeface="Aptos" panose="020B0004020202020204" pitchFamily="34" charset="0"/>
                <a:cs typeface="Arial" panose="020B0604020202020204" pitchFamily="34" charset="0"/>
              </a:rPr>
              <a:t>Nước</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cấp</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bổ</a:t>
            </a:r>
            <a:r>
              <a:rPr lang="en-GB" sz="1200" dirty="0">
                <a:latin typeface="Arial" panose="020B0604020202020204" pitchFamily="34" charset="0"/>
                <a:ea typeface="Aptos" panose="020B0004020202020204" pitchFamily="34" charset="0"/>
                <a:cs typeface="Arial" panose="020B0604020202020204" pitchFamily="34" charset="0"/>
              </a:rPr>
              <a:t> sung (150 m³/</a:t>
            </a:r>
            <a:r>
              <a:rPr lang="en-GB" sz="1200" dirty="0" err="1">
                <a:latin typeface="Arial" panose="020B0604020202020204" pitchFamily="34" charset="0"/>
                <a:ea typeface="Aptos" panose="020B0004020202020204" pitchFamily="34" charset="0"/>
                <a:cs typeface="Arial" panose="020B0604020202020204" pitchFamily="34" charset="0"/>
              </a:rPr>
              <a:t>ngày</a:t>
            </a:r>
            <a:r>
              <a:rPr lang="en-GB" sz="1200" dirty="0">
                <a:latin typeface="Arial" panose="020B0604020202020204" pitchFamily="34" charset="0"/>
                <a:ea typeface="Aptos" panose="020B0004020202020204" pitchFamily="34" charset="0"/>
                <a:cs typeface="Arial" panose="020B0604020202020204" pitchFamily="34" charset="0"/>
              </a:rPr>
              <a:t>/</a:t>
            </a:r>
            <a:r>
              <a:rPr lang="en-GB" sz="1200" dirty="0" err="1">
                <a:latin typeface="Arial" panose="020B0604020202020204" pitchFamily="34" charset="0"/>
                <a:ea typeface="Aptos" panose="020B0004020202020204" pitchFamily="34" charset="0"/>
                <a:cs typeface="Arial" panose="020B0604020202020204" pitchFamily="34" charset="0"/>
              </a:rPr>
              <a:t>dây</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chuyền</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từ</a:t>
            </a:r>
            <a:r>
              <a:rPr lang="en-GB" sz="1200" dirty="0">
                <a:latin typeface="Arial" panose="020B0604020202020204" pitchFamily="34" charset="0"/>
                <a:ea typeface="Aptos" panose="020B0004020202020204" pitchFamily="34" charset="0"/>
                <a:cs typeface="Arial" panose="020B0604020202020204" pitchFamily="34" charset="0"/>
              </a:rPr>
              <a:t> 25°C </a:t>
            </a:r>
            <a:r>
              <a:rPr lang="en-GB" sz="1200" dirty="0" err="1">
                <a:latin typeface="Arial" panose="020B0604020202020204" pitchFamily="34" charset="0"/>
                <a:ea typeface="Aptos" panose="020B0004020202020204" pitchFamily="34" charset="0"/>
                <a:cs typeface="Arial" panose="020B0604020202020204" pitchFamily="34" charset="0"/>
              </a:rPr>
              <a:t>lên</a:t>
            </a:r>
            <a:r>
              <a:rPr lang="en-GB" sz="1200" dirty="0">
                <a:latin typeface="Arial" panose="020B0604020202020204" pitchFamily="34" charset="0"/>
                <a:ea typeface="Aptos" panose="020B0004020202020204" pitchFamily="34" charset="0"/>
                <a:cs typeface="Arial" panose="020B0604020202020204" pitchFamily="34" charset="0"/>
              </a:rPr>
              <a:t> 90–95°C.</a:t>
            </a:r>
            <a:endParaRPr lang="en-US" sz="1200" dirty="0">
              <a:latin typeface="Arial" panose="020B0604020202020204" pitchFamily="34" charset="0"/>
              <a:ea typeface="Times New Roman" panose="02020603050405020304" pitchFamily="18" charset="0"/>
              <a:cs typeface="Arial" panose="020B0604020202020204" pitchFamily="34" charset="0"/>
            </a:endParaRPr>
          </a:p>
          <a:p>
            <a:pPr marL="619100" lvl="1" indent="-238115" algn="just">
              <a:lnSpc>
                <a:spcPct val="150000"/>
              </a:lnSpc>
              <a:spcBef>
                <a:spcPts val="250"/>
              </a:spcBef>
              <a:spcAft>
                <a:spcPts val="250"/>
              </a:spcAft>
              <a:buSzPts val="1000"/>
              <a:buFont typeface="Times New Roman" panose="02020603050405020304" pitchFamily="18" charset="0"/>
              <a:buChar char="-"/>
            </a:pPr>
            <a:r>
              <a:rPr lang="en-GB" sz="1200" dirty="0" err="1">
                <a:latin typeface="Arial" panose="020B0604020202020204" pitchFamily="34" charset="0"/>
                <a:ea typeface="Aptos" panose="020B0004020202020204" pitchFamily="34" charset="0"/>
                <a:cs typeface="Arial" panose="020B0604020202020204" pitchFamily="34" charset="0"/>
              </a:rPr>
              <a:t>Giảm</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năng</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lượng</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tiêu</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thụ</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cho</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hệ</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thống</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khử</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khí</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và</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gia</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nhiệt</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nước</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cấp</a:t>
            </a:r>
            <a:r>
              <a:rPr lang="en-GB" sz="1200" dirty="0">
                <a:latin typeface="Arial" panose="020B0604020202020204" pitchFamily="34" charset="0"/>
                <a:ea typeface="Aptos" panose="020B0004020202020204" pitchFamily="34" charset="0"/>
                <a:cs typeface="Arial" panose="020B0604020202020204" pitchFamily="34" charset="0"/>
              </a:rPr>
              <a:t>.</a:t>
            </a:r>
            <a:endParaRPr lang="en-US" sz="1200" dirty="0">
              <a:latin typeface="Arial" panose="020B0604020202020204" pitchFamily="34" charset="0"/>
              <a:ea typeface="Times New Roman" panose="02020603050405020304" pitchFamily="18" charset="0"/>
              <a:cs typeface="Arial" panose="020B0604020202020204" pitchFamily="34" charset="0"/>
            </a:endParaRPr>
          </a:p>
          <a:p>
            <a:pPr>
              <a:buNone/>
            </a:pPr>
            <a:r>
              <a:rPr lang="en-GB" sz="1200" b="1" dirty="0" err="1">
                <a:latin typeface="Arial" panose="020B0604020202020204" pitchFamily="34" charset="0"/>
                <a:ea typeface="Aptos" panose="020B0004020202020204" pitchFamily="34" charset="0"/>
                <a:cs typeface="Arial" panose="020B0604020202020204" pitchFamily="34" charset="0"/>
              </a:rPr>
              <a:t>Giảm</a:t>
            </a:r>
            <a:r>
              <a:rPr lang="en-GB" sz="1200" b="1" dirty="0">
                <a:latin typeface="Arial" panose="020B0604020202020204" pitchFamily="34" charset="0"/>
                <a:ea typeface="Aptos" panose="020B0004020202020204" pitchFamily="34" charset="0"/>
                <a:cs typeface="Arial" panose="020B0604020202020204" pitchFamily="34" charset="0"/>
              </a:rPr>
              <a:t> </a:t>
            </a:r>
            <a:r>
              <a:rPr lang="en-GB" sz="1200" b="1" dirty="0" err="1">
                <a:latin typeface="Arial" panose="020B0604020202020204" pitchFamily="34" charset="0"/>
                <a:ea typeface="Aptos" panose="020B0004020202020204" pitchFamily="34" charset="0"/>
                <a:cs typeface="Arial" panose="020B0604020202020204" pitchFamily="34" charset="0"/>
              </a:rPr>
              <a:t>tiêu</a:t>
            </a:r>
            <a:r>
              <a:rPr lang="en-GB" sz="1200" b="1" dirty="0">
                <a:latin typeface="Arial" panose="020B0604020202020204" pitchFamily="34" charset="0"/>
                <a:ea typeface="Aptos" panose="020B0004020202020204" pitchFamily="34" charset="0"/>
                <a:cs typeface="Arial" panose="020B0604020202020204" pitchFamily="34" charset="0"/>
              </a:rPr>
              <a:t> </a:t>
            </a:r>
            <a:r>
              <a:rPr lang="en-GB" sz="1200" b="1" dirty="0" err="1">
                <a:latin typeface="Arial" panose="020B0604020202020204" pitchFamily="34" charset="0"/>
                <a:ea typeface="Aptos" panose="020B0004020202020204" pitchFamily="34" charset="0"/>
                <a:cs typeface="Arial" panose="020B0604020202020204" pitchFamily="34" charset="0"/>
              </a:rPr>
              <a:t>thụ</a:t>
            </a:r>
            <a:r>
              <a:rPr lang="en-GB" sz="1200" b="1" dirty="0">
                <a:latin typeface="Arial" panose="020B0604020202020204" pitchFamily="34" charset="0"/>
                <a:ea typeface="Aptos" panose="020B0004020202020204" pitchFamily="34" charset="0"/>
                <a:cs typeface="Arial" panose="020B0604020202020204" pitchFamily="34" charset="0"/>
              </a:rPr>
              <a:t> </a:t>
            </a:r>
            <a:r>
              <a:rPr lang="en-GB" sz="1200" b="1" dirty="0" err="1">
                <a:latin typeface="Arial" panose="020B0604020202020204" pitchFamily="34" charset="0"/>
                <a:ea typeface="Aptos" panose="020B0004020202020204" pitchFamily="34" charset="0"/>
                <a:cs typeface="Arial" panose="020B0604020202020204" pitchFamily="34" charset="0"/>
              </a:rPr>
              <a:t>nước</a:t>
            </a:r>
            <a:r>
              <a:rPr lang="en-GB" sz="1200" dirty="0" err="1">
                <a:latin typeface="Arial" panose="020B0604020202020204" pitchFamily="34" charset="0"/>
                <a:ea typeface="Aptos" panose="020B0004020202020204" pitchFamily="34" charset="0"/>
                <a:cs typeface="Arial" panose="020B0604020202020204" pitchFamily="34" charset="0"/>
              </a:rPr>
              <a:t>:Nước</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xả</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lò</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được</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tận</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dụng</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cho</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hệ</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thống</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tuần</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hoàn</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làm</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mát</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bình</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ngưng</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giảm</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lượng</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nước</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cấp</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mới</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cần</a:t>
            </a:r>
            <a:r>
              <a:rPr lang="en-GB" sz="1200" dirty="0">
                <a:latin typeface="Arial" panose="020B0604020202020204" pitchFamily="34" charset="0"/>
                <a:ea typeface="Aptos" panose="020B0004020202020204" pitchFamily="34" charset="0"/>
                <a:cs typeface="Arial" panose="020B0604020202020204" pitchFamily="34" charset="0"/>
              </a:rPr>
              <a:t> </a:t>
            </a:r>
            <a:r>
              <a:rPr lang="en-GB" sz="1200" dirty="0" err="1">
                <a:latin typeface="Arial" panose="020B0604020202020204" pitchFamily="34" charset="0"/>
                <a:ea typeface="Aptos" panose="020B0004020202020204" pitchFamily="34" charset="0"/>
                <a:cs typeface="Arial" panose="020B0604020202020204" pitchFamily="34" charset="0"/>
              </a:rPr>
              <a:t>thiết</a:t>
            </a:r>
            <a:r>
              <a:rPr lang="en-GB" sz="1200" dirty="0">
                <a:latin typeface="Arial" panose="020B0604020202020204" pitchFamily="34" charset="0"/>
                <a:ea typeface="Aptos" panose="020B00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48750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6F216-F269-A47C-99BD-E77F0D28B587}"/>
            </a:ext>
          </a:extLst>
        </p:cNvPr>
        <p:cNvGrpSpPr/>
        <p:nvPr/>
      </p:nvGrpSpPr>
      <p:grpSpPr>
        <a:xfrm>
          <a:off x="0" y="0"/>
          <a:ext cx="0" cy="0"/>
          <a:chOff x="0" y="0"/>
          <a:chExt cx="0" cy="0"/>
        </a:xfrm>
      </p:grpSpPr>
      <p:pic>
        <p:nvPicPr>
          <p:cNvPr id="2" name="Picture 1" descr="Blowdown Heat Recovery System Diagram">
            <a:extLst>
              <a:ext uri="{FF2B5EF4-FFF2-40B4-BE49-F238E27FC236}">
                <a16:creationId xmlns:a16="http://schemas.microsoft.com/office/drawing/2014/main" id="{94601514-3DAB-9CD8-1728-CAD4B52CEAA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19662" y="1734507"/>
            <a:ext cx="3552676" cy="5196230"/>
          </a:xfrm>
          <a:prstGeom prst="rect">
            <a:avLst/>
          </a:prstGeom>
          <a:noFill/>
          <a:ln>
            <a:noFill/>
          </a:ln>
        </p:spPr>
      </p:pic>
      <p:sp>
        <p:nvSpPr>
          <p:cNvPr id="5" name="Title 1">
            <a:extLst>
              <a:ext uri="{FF2B5EF4-FFF2-40B4-BE49-F238E27FC236}">
                <a16:creationId xmlns:a16="http://schemas.microsoft.com/office/drawing/2014/main" id="{A9E6ACB4-3AB8-8F6B-16BF-EB97C5F68689}"/>
              </a:ext>
            </a:extLst>
          </p:cNvPr>
          <p:cNvSpPr txBox="1">
            <a:spLocks/>
          </p:cNvSpPr>
          <p:nvPr/>
        </p:nvSpPr>
        <p:spPr>
          <a:xfrm>
            <a:off x="683998" y="947364"/>
            <a:ext cx="11088901" cy="10373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s-ES_tradnl" kern="100" dirty="0">
                <a:latin typeface="Arial" panose="020B0604020202020204" pitchFamily="34" charset="0"/>
                <a:ea typeface="Aptos" panose="020B0004020202020204" pitchFamily="34" charset="0"/>
                <a:cs typeface="Arial" panose="020B0604020202020204" pitchFamily="34" charset="0"/>
              </a:rPr>
              <a:t>9</a:t>
            </a:r>
            <a:r>
              <a:rPr lang="es-ES_tradnl" sz="2800" kern="100" dirty="0">
                <a:latin typeface="Arial" panose="020B0604020202020204" pitchFamily="34" charset="0"/>
                <a:ea typeface="Aptos" panose="020B0004020202020204" pitchFamily="34" charset="0"/>
                <a:cs typeface="Arial" panose="020B0604020202020204" pitchFamily="34" charset="0"/>
              </a:rPr>
              <a:t>. Cơ hội thu hồi nhiệt từ nước xả lò AQC,SP để gia nhiệt cho nước cấp bổ sung. </a:t>
            </a:r>
            <a:endParaRPr lang="en-US" sz="2800" dirty="0">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5560839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BB69A4-2CEB-EC1F-48B6-9550C1CB6C5A}"/>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09F53953-1C1C-B902-2CA6-1A7F9A99EAD6}"/>
              </a:ext>
            </a:extLst>
          </p:cNvPr>
          <p:cNvSpPr txBox="1">
            <a:spLocks/>
          </p:cNvSpPr>
          <p:nvPr/>
        </p:nvSpPr>
        <p:spPr>
          <a:xfrm>
            <a:off x="533265" y="892051"/>
            <a:ext cx="992452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US" sz="2400" dirty="0">
                <a:latin typeface="Arial" panose="020B0604020202020204" pitchFamily="34" charset="0"/>
                <a:cs typeface="Arial" panose="020B0604020202020204" pitchFamily="34" charset="0"/>
              </a:rPr>
              <a:t>10. Dự kiến giảm tiêu hao các giải pháp cụ thể</a:t>
            </a:r>
          </a:p>
        </p:txBody>
      </p:sp>
      <p:pic>
        <p:nvPicPr>
          <p:cNvPr id="4" name="Picture 3" descr="A screenshot of a computer&#10;&#10;AI-generated content may be incorrect.">
            <a:extLst>
              <a:ext uri="{FF2B5EF4-FFF2-40B4-BE49-F238E27FC236}">
                <a16:creationId xmlns:a16="http://schemas.microsoft.com/office/drawing/2014/main" id="{38134403-74C0-D4EF-74C9-C96F1F79318E}"/>
              </a:ext>
            </a:extLst>
          </p:cNvPr>
          <p:cNvPicPr>
            <a:picLocks noChangeAspect="1"/>
          </p:cNvPicPr>
          <p:nvPr/>
        </p:nvPicPr>
        <p:blipFill>
          <a:blip r:embed="rId2"/>
          <a:srcRect l="938" t="2164" r="1354"/>
          <a:stretch/>
        </p:blipFill>
        <p:spPr>
          <a:xfrm>
            <a:off x="533265" y="1498639"/>
            <a:ext cx="11125467" cy="5239800"/>
          </a:xfrm>
          <a:prstGeom prst="rect">
            <a:avLst/>
          </a:prstGeom>
        </p:spPr>
      </p:pic>
    </p:spTree>
    <p:extLst>
      <p:ext uri="{BB962C8B-B14F-4D97-AF65-F5344CB8AC3E}">
        <p14:creationId xmlns:p14="http://schemas.microsoft.com/office/powerpoint/2010/main" val="29627587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689ABC-0FA6-F64E-3A16-7387227660E9}"/>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44BC6660-1A7F-9333-2512-E0E7864F19F1}"/>
              </a:ext>
            </a:extLst>
          </p:cNvPr>
          <p:cNvSpPr txBox="1">
            <a:spLocks/>
          </p:cNvSpPr>
          <p:nvPr/>
        </p:nvSpPr>
        <p:spPr>
          <a:xfrm>
            <a:off x="609275" y="1071282"/>
            <a:ext cx="100121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GB" sz="2800" dirty="0">
                <a:latin typeface="Arial" panose="020B0604020202020204" pitchFamily="34" charset="0"/>
                <a:ea typeface="Times New Roman" panose="02020603050405020304" pitchFamily="18" charset="0"/>
                <a:cs typeface="Arial" panose="020B0604020202020204" pitchFamily="34" charset="0"/>
              </a:rPr>
              <a:t>11. </a:t>
            </a:r>
            <a:r>
              <a:rPr lang="en-GB" sz="2800" dirty="0" err="1">
                <a:latin typeface="Arial" panose="020B0604020202020204" pitchFamily="34" charset="0"/>
                <a:ea typeface="Times New Roman" panose="02020603050405020304" pitchFamily="18" charset="0"/>
                <a:cs typeface="Arial" panose="020B0604020202020204" pitchFamily="34" charset="0"/>
              </a:rPr>
              <a:t>Tiềm</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năng</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tiết</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kiệm</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năng</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lượng</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hệ</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thống</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phụ</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trợ</a:t>
            </a:r>
            <a:endParaRPr lang="en-US" dirty="0">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5D63C046-9169-E2BF-9203-2A8E7EC483B6}"/>
              </a:ext>
            </a:extLst>
          </p:cNvPr>
          <p:cNvGraphicFramePr>
            <a:graphicFrameLocks noGrp="1"/>
          </p:cNvGraphicFramePr>
          <p:nvPr>
            <p:extLst>
              <p:ext uri="{D42A27DB-BD31-4B8C-83A1-F6EECF244321}">
                <p14:modId xmlns:p14="http://schemas.microsoft.com/office/powerpoint/2010/main" val="1023160928"/>
              </p:ext>
            </p:extLst>
          </p:nvPr>
        </p:nvGraphicFramePr>
        <p:xfrm>
          <a:off x="1543627" y="2143542"/>
          <a:ext cx="9355470" cy="4547720"/>
        </p:xfrm>
        <a:graphic>
          <a:graphicData uri="http://schemas.openxmlformats.org/drawingml/2006/table">
            <a:tbl>
              <a:tblPr/>
              <a:tblGrid>
                <a:gridCol w="3039730">
                  <a:extLst>
                    <a:ext uri="{9D8B030D-6E8A-4147-A177-3AD203B41FA5}">
                      <a16:colId xmlns:a16="http://schemas.microsoft.com/office/drawing/2014/main" val="165107954"/>
                    </a:ext>
                  </a:extLst>
                </a:gridCol>
                <a:gridCol w="2052084">
                  <a:extLst>
                    <a:ext uri="{9D8B030D-6E8A-4147-A177-3AD203B41FA5}">
                      <a16:colId xmlns:a16="http://schemas.microsoft.com/office/drawing/2014/main" val="3577121057"/>
                    </a:ext>
                  </a:extLst>
                </a:gridCol>
                <a:gridCol w="4263656">
                  <a:extLst>
                    <a:ext uri="{9D8B030D-6E8A-4147-A177-3AD203B41FA5}">
                      <a16:colId xmlns:a16="http://schemas.microsoft.com/office/drawing/2014/main" val="3147969945"/>
                    </a:ext>
                  </a:extLst>
                </a:gridCol>
              </a:tblGrid>
              <a:tr h="680756">
                <a:tc>
                  <a:txBody>
                    <a:bodyPr/>
                    <a:lstStyle/>
                    <a:p>
                      <a:r>
                        <a:rPr lang="en-US" sz="1800" b="1" dirty="0" err="1">
                          <a:latin typeface="+mn-lt"/>
                        </a:rPr>
                        <a:t>Hệ</a:t>
                      </a:r>
                      <a:r>
                        <a:rPr lang="en-US" sz="1800" b="1" dirty="0">
                          <a:latin typeface="+mn-lt"/>
                        </a:rPr>
                        <a:t> </a:t>
                      </a:r>
                      <a:r>
                        <a:rPr lang="en-US" sz="1800" b="1" dirty="0" err="1">
                          <a:latin typeface="+mn-lt"/>
                        </a:rPr>
                        <a:t>thống</a:t>
                      </a:r>
                      <a:r>
                        <a:rPr lang="en-US" sz="1800" b="1" dirty="0">
                          <a:latin typeface="+mn-lt"/>
                        </a:rPr>
                        <a:t> </a:t>
                      </a:r>
                      <a:r>
                        <a:rPr lang="en-US" sz="1800" b="1" dirty="0" err="1">
                          <a:latin typeface="+mn-lt"/>
                        </a:rPr>
                        <a:t>phụ</a:t>
                      </a:r>
                      <a:r>
                        <a:rPr lang="en-US" sz="1800" b="1" dirty="0">
                          <a:latin typeface="+mn-lt"/>
                        </a:rPr>
                        <a:t> </a:t>
                      </a:r>
                      <a:r>
                        <a:rPr lang="en-US" sz="1800" b="1" dirty="0" err="1">
                          <a:latin typeface="+mn-lt"/>
                        </a:rPr>
                        <a:t>trợ</a:t>
                      </a:r>
                      <a:endParaRPr lang="en-US" sz="1800" dirty="0">
                        <a:latin typeface="+mn-lt"/>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sz="1800" b="1" i="0" u="none" strike="noStrike" cap="none" dirty="0">
                          <a:solidFill>
                            <a:schemeClr val="tx1"/>
                          </a:solidFill>
                          <a:latin typeface="+mn-lt"/>
                          <a:ea typeface="+mn-ea"/>
                          <a:cs typeface="+mn-cs"/>
                          <a:sym typeface="Arial"/>
                        </a:rPr>
                        <a:t>Tiềm năng </a:t>
                      </a:r>
                      <a:r>
                        <a:rPr lang="en-US" sz="1800" b="1" i="0" u="none" strike="noStrike" cap="none" dirty="0">
                          <a:solidFill>
                            <a:schemeClr val="tx1"/>
                          </a:solidFill>
                          <a:latin typeface="+mn-lt"/>
                          <a:ea typeface="+mn-ea"/>
                          <a:cs typeface="+mn-cs"/>
                          <a:sym typeface="Arial"/>
                        </a:rPr>
                        <a:t>TKNL</a:t>
                      </a:r>
                      <a:endParaRPr lang="vi-VN" sz="1800" b="1" i="0" u="none" strike="noStrike" cap="none" dirty="0">
                        <a:solidFill>
                          <a:schemeClr val="tx1"/>
                        </a:solidFill>
                        <a:latin typeface="+mn-lt"/>
                        <a:ea typeface="+mn-ea"/>
                        <a:cs typeface="+mn-cs"/>
                        <a:sym typeface="Arial"/>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1" i="0" u="none" strike="noStrike" cap="none" dirty="0" err="1">
                          <a:solidFill>
                            <a:schemeClr val="tx1"/>
                          </a:solidFill>
                          <a:latin typeface="+mn-lt"/>
                          <a:ea typeface="+mn-ea"/>
                          <a:cs typeface="+mn-cs"/>
                          <a:sym typeface="Arial"/>
                        </a:rPr>
                        <a:t>Biện</a:t>
                      </a:r>
                      <a:r>
                        <a:rPr lang="en-US" sz="1800" b="1" i="0" u="none" strike="noStrike" cap="none" dirty="0">
                          <a:solidFill>
                            <a:schemeClr val="tx1"/>
                          </a:solidFill>
                          <a:latin typeface="+mn-lt"/>
                          <a:ea typeface="+mn-ea"/>
                          <a:cs typeface="+mn-cs"/>
                          <a:sym typeface="Arial"/>
                        </a:rPr>
                        <a:t> </a:t>
                      </a:r>
                      <a:r>
                        <a:rPr lang="en-US" sz="1800" b="1" i="0" u="none" strike="noStrike" cap="none" dirty="0" err="1">
                          <a:solidFill>
                            <a:schemeClr val="tx1"/>
                          </a:solidFill>
                          <a:latin typeface="+mn-lt"/>
                          <a:ea typeface="+mn-ea"/>
                          <a:cs typeface="+mn-cs"/>
                          <a:sym typeface="Arial"/>
                        </a:rPr>
                        <a:t>pháp</a:t>
                      </a:r>
                      <a:r>
                        <a:rPr lang="en-US" sz="1800" b="1" i="0" u="none" strike="noStrike" cap="none" dirty="0">
                          <a:solidFill>
                            <a:schemeClr val="tx1"/>
                          </a:solidFill>
                          <a:latin typeface="+mn-lt"/>
                          <a:ea typeface="+mn-ea"/>
                          <a:cs typeface="+mn-cs"/>
                          <a:sym typeface="Arial"/>
                        </a:rPr>
                        <a:t> </a:t>
                      </a:r>
                      <a:r>
                        <a:rPr lang="en-US" sz="1800" b="1" i="0" u="none" strike="noStrike" cap="none" dirty="0" err="1">
                          <a:solidFill>
                            <a:schemeClr val="tx1"/>
                          </a:solidFill>
                          <a:latin typeface="+mn-lt"/>
                          <a:ea typeface="+mn-ea"/>
                          <a:cs typeface="+mn-cs"/>
                          <a:sym typeface="Arial"/>
                        </a:rPr>
                        <a:t>cải</a:t>
                      </a:r>
                      <a:r>
                        <a:rPr lang="en-US" sz="1800" b="1" i="0" u="none" strike="noStrike" cap="none" dirty="0">
                          <a:solidFill>
                            <a:schemeClr val="tx1"/>
                          </a:solidFill>
                          <a:latin typeface="+mn-lt"/>
                          <a:ea typeface="+mn-ea"/>
                          <a:cs typeface="+mn-cs"/>
                          <a:sym typeface="Arial"/>
                        </a:rPr>
                        <a:t> </a:t>
                      </a:r>
                      <a:r>
                        <a:rPr lang="en-US" sz="1800" b="1" i="0" u="none" strike="noStrike" cap="none" dirty="0" err="1">
                          <a:solidFill>
                            <a:schemeClr val="tx1"/>
                          </a:solidFill>
                          <a:latin typeface="+mn-lt"/>
                          <a:ea typeface="+mn-ea"/>
                          <a:cs typeface="+mn-cs"/>
                          <a:sym typeface="Arial"/>
                        </a:rPr>
                        <a:t>tiến</a:t>
                      </a:r>
                      <a:endParaRPr lang="en-US" sz="1800" b="1" i="0" u="none" strike="noStrike" cap="none" dirty="0">
                        <a:solidFill>
                          <a:schemeClr val="tx1"/>
                        </a:solidFill>
                        <a:latin typeface="+mn-lt"/>
                        <a:ea typeface="+mn-ea"/>
                        <a:cs typeface="+mn-cs"/>
                        <a:sym typeface="Arial"/>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04783165"/>
                  </a:ext>
                </a:extLst>
              </a:tr>
              <a:tr h="1288988">
                <a:tc>
                  <a:txBody>
                    <a:bodyPr/>
                    <a:lstStyle/>
                    <a:p>
                      <a:r>
                        <a:rPr lang="en-US" sz="1800" b="1" dirty="0">
                          <a:latin typeface="+mn-lt"/>
                        </a:rPr>
                        <a:t>Hệ thống khí nén</a:t>
                      </a:r>
                      <a:endParaRPr lang="en-US" sz="1800" dirty="0">
                        <a:latin typeface="+mn-lt"/>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mn-lt"/>
                        </a:rPr>
                        <a:t>15–30%</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vi-VN" sz="1800" dirty="0">
                          <a:latin typeface="+mn-lt"/>
                        </a:rPr>
                        <a:t>Giảm rò rỉ</a:t>
                      </a:r>
                      <a:endParaRPr lang="en-US" sz="1800" dirty="0">
                        <a:latin typeface="+mn-lt"/>
                      </a:endParaRPr>
                    </a:p>
                    <a:p>
                      <a:pPr marL="171450" indent="-171450">
                        <a:buFontTx/>
                        <a:buChar char="-"/>
                      </a:pPr>
                      <a:r>
                        <a:rPr lang="vi-VN" sz="1800" dirty="0">
                          <a:latin typeface="+mn-lt"/>
                        </a:rPr>
                        <a:t>Tối ưu áp suất làm việc</a:t>
                      </a:r>
                      <a:endParaRPr lang="en-US" sz="1800" dirty="0">
                        <a:latin typeface="+mn-lt"/>
                      </a:endParaRPr>
                    </a:p>
                    <a:p>
                      <a:pPr marL="171450" indent="-171450">
                        <a:buFontTx/>
                        <a:buChar char="-"/>
                      </a:pPr>
                      <a:r>
                        <a:rPr lang="vi-VN" sz="1800" dirty="0">
                          <a:latin typeface="+mn-lt"/>
                        </a:rPr>
                        <a:t>Lắp biến tần cho máy nén</a:t>
                      </a:r>
                      <a:endParaRPr lang="en-US" sz="1800" dirty="0">
                        <a:latin typeface="+mn-lt"/>
                      </a:endParaRPr>
                    </a:p>
                    <a:p>
                      <a:pPr marL="171450" indent="-171450">
                        <a:buFontTx/>
                        <a:buChar char="-"/>
                      </a:pPr>
                      <a:r>
                        <a:rPr lang="vi-VN" sz="1800" dirty="0">
                          <a:latin typeface="+mn-lt"/>
                        </a:rPr>
                        <a:t>Thu hồi nhiệt khí nénBảo trì định kỳ</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786729"/>
                  </a:ext>
                </a:extLst>
              </a:tr>
              <a:tr h="1288988">
                <a:tc>
                  <a:txBody>
                    <a:bodyPr/>
                    <a:lstStyle/>
                    <a:p>
                      <a:r>
                        <a:rPr lang="en-US" sz="1800" b="1" dirty="0">
                          <a:latin typeface="+mn-lt"/>
                        </a:rPr>
                        <a:t>Quạt công nghệ &amp; hút bụi</a:t>
                      </a:r>
                      <a:endParaRPr lang="en-US" sz="1800" dirty="0">
                        <a:latin typeface="+mn-lt"/>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mn-lt"/>
                        </a:rPr>
                        <a:t>10–25%</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vi-VN" sz="1800" dirty="0">
                          <a:latin typeface="+mn-lt"/>
                        </a:rPr>
                        <a:t>Lắp biến tần cho quạt lớn</a:t>
                      </a:r>
                      <a:endParaRPr lang="en-US" sz="1800" dirty="0">
                        <a:latin typeface="+mn-lt"/>
                      </a:endParaRPr>
                    </a:p>
                    <a:p>
                      <a:pPr marL="171450" indent="-171450">
                        <a:buFontTx/>
                        <a:buChar char="-"/>
                      </a:pPr>
                      <a:r>
                        <a:rPr lang="vi-VN" sz="1800" dirty="0">
                          <a:latin typeface="+mn-lt"/>
                        </a:rPr>
                        <a:t>Tối ưu cánh quạt và đường ống</a:t>
                      </a:r>
                      <a:endParaRPr lang="en-US" sz="1800" dirty="0">
                        <a:latin typeface="+mn-lt"/>
                      </a:endParaRPr>
                    </a:p>
                    <a:p>
                      <a:pPr marL="171450" indent="-171450">
                        <a:buFontTx/>
                        <a:buChar char="-"/>
                      </a:pPr>
                      <a:r>
                        <a:rPr lang="vi-VN" sz="1800" dirty="0">
                          <a:latin typeface="+mn-lt"/>
                        </a:rPr>
                        <a:t>Thay quạt hiệu suất cao</a:t>
                      </a:r>
                      <a:endParaRPr lang="en-US" sz="1800" dirty="0">
                        <a:latin typeface="+mn-lt"/>
                      </a:endParaRPr>
                    </a:p>
                    <a:p>
                      <a:pPr marL="171450" indent="-171450">
                        <a:buFontTx/>
                        <a:buChar char="-"/>
                      </a:pPr>
                      <a:r>
                        <a:rPr lang="vi-VN" sz="1800" dirty="0">
                          <a:latin typeface="+mn-lt"/>
                        </a:rPr>
                        <a:t>Tối ưu vận hành theo tải</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56496974"/>
                  </a:ext>
                </a:extLst>
              </a:tr>
              <a:tr h="1288988">
                <a:tc>
                  <a:txBody>
                    <a:bodyPr/>
                    <a:lstStyle/>
                    <a:p>
                      <a:r>
                        <a:rPr lang="vi-VN" sz="1800" b="1" dirty="0">
                          <a:latin typeface="+mn-lt"/>
                        </a:rPr>
                        <a:t>Hệ thống nước làm mát</a:t>
                      </a:r>
                      <a:endParaRPr lang="vi-VN" sz="1800" dirty="0">
                        <a:latin typeface="+mn-lt"/>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mn-lt"/>
                        </a:rPr>
                        <a:t>10–20%</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vi-VN" sz="1800" dirty="0">
                          <a:latin typeface="+mn-lt"/>
                        </a:rPr>
                        <a:t>Dùng biến tần cho bơm</a:t>
                      </a:r>
                      <a:endParaRPr lang="en-US" sz="1800" dirty="0">
                        <a:latin typeface="+mn-lt"/>
                      </a:endParaRPr>
                    </a:p>
                    <a:p>
                      <a:pPr marL="171450" indent="-171450">
                        <a:buFontTx/>
                        <a:buChar char="-"/>
                      </a:pPr>
                      <a:r>
                        <a:rPr lang="vi-VN" sz="1800" dirty="0">
                          <a:latin typeface="+mn-lt"/>
                        </a:rPr>
                        <a:t>Tối ưu quy trình làm mát</a:t>
                      </a:r>
                      <a:endParaRPr lang="en-US" sz="1800" dirty="0">
                        <a:latin typeface="+mn-lt"/>
                      </a:endParaRPr>
                    </a:p>
                    <a:p>
                      <a:pPr marL="171450" indent="-171450">
                        <a:buFontTx/>
                        <a:buChar char="-"/>
                      </a:pPr>
                      <a:r>
                        <a:rPr lang="vi-VN" sz="1800" dirty="0">
                          <a:latin typeface="+mn-lt"/>
                        </a:rPr>
                        <a:t>Cải thiện cách nhiệt ống nước</a:t>
                      </a:r>
                      <a:endParaRPr lang="en-US" sz="1800" dirty="0">
                        <a:latin typeface="+mn-lt"/>
                      </a:endParaRPr>
                    </a:p>
                    <a:p>
                      <a:pPr marL="171450" indent="-171450">
                        <a:buFontTx/>
                        <a:buChar char="-"/>
                      </a:pPr>
                      <a:r>
                        <a:rPr lang="vi-VN" sz="1800" dirty="0">
                          <a:latin typeface="+mn-lt"/>
                        </a:rPr>
                        <a:t>Lắp cảm biến điều khiển tự động</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5443103"/>
                  </a:ext>
                </a:extLst>
              </a:tr>
            </a:tbl>
          </a:graphicData>
        </a:graphic>
      </p:graphicFrame>
    </p:spTree>
    <p:extLst>
      <p:ext uri="{BB962C8B-B14F-4D97-AF65-F5344CB8AC3E}">
        <p14:creationId xmlns:p14="http://schemas.microsoft.com/office/powerpoint/2010/main" val="36766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883ADEB7-0718-2A74-F369-A9F55C13097D}"/>
            </a:ext>
          </a:extLst>
        </p:cNvPr>
        <p:cNvGrpSpPr/>
        <p:nvPr/>
      </p:nvGrpSpPr>
      <p:grpSpPr>
        <a:xfrm>
          <a:off x="0" y="0"/>
          <a:ext cx="0" cy="0"/>
          <a:chOff x="0" y="0"/>
          <a:chExt cx="0" cy="0"/>
        </a:xfrm>
      </p:grpSpPr>
      <p:pic>
        <p:nvPicPr>
          <p:cNvPr id="7170" name="Picture 2" descr="Giải pháp công nghệ - Lời giải cho doanh nghiệp ngành xi măng">
            <a:extLst>
              <a:ext uri="{FF2B5EF4-FFF2-40B4-BE49-F238E27FC236}">
                <a16:creationId xmlns:a16="http://schemas.microsoft.com/office/drawing/2014/main" id="{EF980B75-7E11-CF41-56A7-8945500492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384" y="-392939"/>
            <a:ext cx="12370767" cy="7431047"/>
          </a:xfrm>
          <a:prstGeom prst="rect">
            <a:avLst/>
          </a:prstGeom>
          <a:noFill/>
          <a:extLst>
            <a:ext uri="{909E8E84-426E-40DD-AFC4-6F175D3DCCD1}">
              <a14:hiddenFill xmlns:a14="http://schemas.microsoft.com/office/drawing/2010/main">
                <a:solidFill>
                  <a:srgbClr val="FFFFFF"/>
                </a:solidFill>
              </a14:hiddenFill>
            </a:ext>
          </a:extLst>
        </p:spPr>
      </p:pic>
      <p:sp>
        <p:nvSpPr>
          <p:cNvPr id="4" name="Subtitle 3">
            <a:extLst>
              <a:ext uri="{FF2B5EF4-FFF2-40B4-BE49-F238E27FC236}">
                <a16:creationId xmlns:a16="http://schemas.microsoft.com/office/drawing/2014/main" id="{DFAA462C-9BBF-469A-AAE9-D6EEF42CBC0E}"/>
              </a:ext>
            </a:extLst>
          </p:cNvPr>
          <p:cNvSpPr>
            <a:spLocks noGrp="1"/>
          </p:cNvSpPr>
          <p:nvPr>
            <p:ph type="subTitle" idx="4294967295"/>
          </p:nvPr>
        </p:nvSpPr>
        <p:spPr>
          <a:xfrm>
            <a:off x="852055" y="5940326"/>
            <a:ext cx="5486400" cy="556800"/>
          </a:xfrm>
          <a:prstGeom prst="rect">
            <a:avLst/>
          </a:prstGeom>
          <a:solidFill>
            <a:schemeClr val="accent4">
              <a:lumMod val="50000"/>
            </a:schemeClr>
          </a:solidFill>
        </p:spPr>
        <p:txBody>
          <a:bodyPr/>
          <a:lstStyle/>
          <a:p>
            <a:r>
              <a:rPr lang="vi-VN" b="1" dirty="0">
                <a:solidFill>
                  <a:schemeClr val="bg1"/>
                </a:solidFill>
                <a:latin typeface="Arial" panose="020B0604020202020204" pitchFamily="34" charset="0"/>
              </a:rPr>
              <a:t>Ngành công  nghiệp xi măng</a:t>
            </a:r>
            <a:endParaRPr lang="en-US" b="1" dirty="0">
              <a:solidFill>
                <a:schemeClr val="bg1"/>
              </a:solidFill>
              <a:latin typeface="Arial" panose="020B0604020202020204" pitchFamily="34" charset="0"/>
            </a:endParaRPr>
          </a:p>
        </p:txBody>
      </p:sp>
    </p:spTree>
    <p:extLst>
      <p:ext uri="{BB962C8B-B14F-4D97-AF65-F5344CB8AC3E}">
        <p14:creationId xmlns:p14="http://schemas.microsoft.com/office/powerpoint/2010/main" val="26811452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689ABC-0FA6-F64E-3A16-7387227660E9}"/>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44BC6660-1A7F-9333-2512-E0E7864F19F1}"/>
              </a:ext>
            </a:extLst>
          </p:cNvPr>
          <p:cNvSpPr txBox="1">
            <a:spLocks/>
          </p:cNvSpPr>
          <p:nvPr/>
        </p:nvSpPr>
        <p:spPr>
          <a:xfrm>
            <a:off x="453411" y="977764"/>
            <a:ext cx="100121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GB" sz="2800" dirty="0">
                <a:latin typeface="Arial" panose="020B0604020202020204" pitchFamily="34" charset="0"/>
                <a:ea typeface="Times New Roman" panose="02020603050405020304" pitchFamily="18" charset="0"/>
                <a:cs typeface="Arial" panose="020B0604020202020204" pitchFamily="34" charset="0"/>
              </a:rPr>
              <a:t>11. </a:t>
            </a:r>
            <a:r>
              <a:rPr lang="en-GB" sz="2800" dirty="0" err="1">
                <a:latin typeface="Arial" panose="020B0604020202020204" pitchFamily="34" charset="0"/>
                <a:ea typeface="Times New Roman" panose="02020603050405020304" pitchFamily="18" charset="0"/>
                <a:cs typeface="Arial" panose="020B0604020202020204" pitchFamily="34" charset="0"/>
              </a:rPr>
              <a:t>Tiềm</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năng</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tiết</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kiệm</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năng</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lượng</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hệ</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thống</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phụ</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trợ</a:t>
            </a:r>
            <a:endParaRPr lang="en-US" dirty="0">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5D63C046-9169-E2BF-9203-2A8E7EC483B6}"/>
              </a:ext>
            </a:extLst>
          </p:cNvPr>
          <p:cNvGraphicFramePr>
            <a:graphicFrameLocks noGrp="1"/>
          </p:cNvGraphicFramePr>
          <p:nvPr>
            <p:extLst>
              <p:ext uri="{D42A27DB-BD31-4B8C-83A1-F6EECF244321}">
                <p14:modId xmlns:p14="http://schemas.microsoft.com/office/powerpoint/2010/main" val="2924252207"/>
              </p:ext>
            </p:extLst>
          </p:nvPr>
        </p:nvGraphicFramePr>
        <p:xfrm>
          <a:off x="453411" y="1726353"/>
          <a:ext cx="11133486" cy="4976884"/>
        </p:xfrm>
        <a:graphic>
          <a:graphicData uri="http://schemas.openxmlformats.org/drawingml/2006/table">
            <a:tbl>
              <a:tblPr/>
              <a:tblGrid>
                <a:gridCol w="3711162">
                  <a:extLst>
                    <a:ext uri="{9D8B030D-6E8A-4147-A177-3AD203B41FA5}">
                      <a16:colId xmlns:a16="http://schemas.microsoft.com/office/drawing/2014/main" val="165107954"/>
                    </a:ext>
                  </a:extLst>
                </a:gridCol>
                <a:gridCol w="2414903">
                  <a:extLst>
                    <a:ext uri="{9D8B030D-6E8A-4147-A177-3AD203B41FA5}">
                      <a16:colId xmlns:a16="http://schemas.microsoft.com/office/drawing/2014/main" val="3577121057"/>
                    </a:ext>
                  </a:extLst>
                </a:gridCol>
                <a:gridCol w="5007421">
                  <a:extLst>
                    <a:ext uri="{9D8B030D-6E8A-4147-A177-3AD203B41FA5}">
                      <a16:colId xmlns:a16="http://schemas.microsoft.com/office/drawing/2014/main" val="3147969945"/>
                    </a:ext>
                  </a:extLst>
                </a:gridCol>
              </a:tblGrid>
              <a:tr h="347344">
                <a:tc>
                  <a:txBody>
                    <a:bodyPr/>
                    <a:lstStyle/>
                    <a:p>
                      <a:r>
                        <a:rPr lang="en-US" sz="1800" b="1" dirty="0" err="1">
                          <a:latin typeface="+mn-lt"/>
                        </a:rPr>
                        <a:t>Hệ</a:t>
                      </a:r>
                      <a:r>
                        <a:rPr lang="en-US" sz="1800" b="1" dirty="0">
                          <a:latin typeface="+mn-lt"/>
                        </a:rPr>
                        <a:t> </a:t>
                      </a:r>
                      <a:r>
                        <a:rPr lang="en-US" sz="1800" b="1" dirty="0" err="1">
                          <a:latin typeface="+mn-lt"/>
                        </a:rPr>
                        <a:t>thống</a:t>
                      </a:r>
                      <a:r>
                        <a:rPr lang="en-US" sz="1800" b="1" dirty="0">
                          <a:latin typeface="+mn-lt"/>
                        </a:rPr>
                        <a:t> </a:t>
                      </a:r>
                      <a:r>
                        <a:rPr lang="en-US" sz="1800" b="1" dirty="0" err="1">
                          <a:latin typeface="+mn-lt"/>
                        </a:rPr>
                        <a:t>phụ</a:t>
                      </a:r>
                      <a:r>
                        <a:rPr lang="en-US" sz="1800" b="1" dirty="0">
                          <a:latin typeface="+mn-lt"/>
                        </a:rPr>
                        <a:t> </a:t>
                      </a:r>
                      <a:r>
                        <a:rPr lang="en-US" sz="1800" b="1" dirty="0" err="1">
                          <a:latin typeface="+mn-lt"/>
                        </a:rPr>
                        <a:t>trợ</a:t>
                      </a:r>
                      <a:endParaRPr lang="en-US" sz="1800" dirty="0">
                        <a:latin typeface="+mn-lt"/>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sz="1800" b="1" i="0" u="none" strike="noStrike" cap="none" dirty="0">
                          <a:solidFill>
                            <a:schemeClr val="tx1"/>
                          </a:solidFill>
                          <a:latin typeface="+mn-lt"/>
                          <a:ea typeface="+mn-ea"/>
                          <a:cs typeface="+mn-cs"/>
                          <a:sym typeface="Arial"/>
                        </a:rPr>
                        <a:t>Tiềm năng </a:t>
                      </a:r>
                      <a:r>
                        <a:rPr lang="en-US" sz="1800" b="1" i="0" u="none" strike="noStrike" cap="none" dirty="0">
                          <a:solidFill>
                            <a:schemeClr val="tx1"/>
                          </a:solidFill>
                          <a:latin typeface="+mn-lt"/>
                          <a:ea typeface="+mn-ea"/>
                          <a:cs typeface="+mn-cs"/>
                          <a:sym typeface="Arial"/>
                        </a:rPr>
                        <a:t>TKNL</a:t>
                      </a:r>
                      <a:endParaRPr lang="vi-VN" sz="1800" b="1" i="0" u="none" strike="noStrike" cap="none" dirty="0">
                        <a:solidFill>
                          <a:schemeClr val="tx1"/>
                        </a:solidFill>
                        <a:latin typeface="+mn-lt"/>
                        <a:ea typeface="+mn-ea"/>
                        <a:cs typeface="+mn-cs"/>
                        <a:sym typeface="Arial"/>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1" i="0" u="none" strike="noStrike" cap="none" dirty="0" err="1">
                          <a:solidFill>
                            <a:schemeClr val="tx1"/>
                          </a:solidFill>
                          <a:latin typeface="+mn-lt"/>
                          <a:ea typeface="+mn-ea"/>
                          <a:cs typeface="+mn-cs"/>
                          <a:sym typeface="Arial"/>
                        </a:rPr>
                        <a:t>Biện</a:t>
                      </a:r>
                      <a:r>
                        <a:rPr lang="en-US" sz="1800" b="1" i="0" u="none" strike="noStrike" cap="none" dirty="0">
                          <a:solidFill>
                            <a:schemeClr val="tx1"/>
                          </a:solidFill>
                          <a:latin typeface="+mn-lt"/>
                          <a:ea typeface="+mn-ea"/>
                          <a:cs typeface="+mn-cs"/>
                          <a:sym typeface="Arial"/>
                        </a:rPr>
                        <a:t> </a:t>
                      </a:r>
                      <a:r>
                        <a:rPr lang="en-US" sz="1800" b="1" i="0" u="none" strike="noStrike" cap="none" dirty="0" err="1">
                          <a:solidFill>
                            <a:schemeClr val="tx1"/>
                          </a:solidFill>
                          <a:latin typeface="+mn-lt"/>
                          <a:ea typeface="+mn-ea"/>
                          <a:cs typeface="+mn-cs"/>
                          <a:sym typeface="Arial"/>
                        </a:rPr>
                        <a:t>pháp</a:t>
                      </a:r>
                      <a:r>
                        <a:rPr lang="en-US" sz="1800" b="1" i="0" u="none" strike="noStrike" cap="none" dirty="0">
                          <a:solidFill>
                            <a:schemeClr val="tx1"/>
                          </a:solidFill>
                          <a:latin typeface="+mn-lt"/>
                          <a:ea typeface="+mn-ea"/>
                          <a:cs typeface="+mn-cs"/>
                          <a:sym typeface="Arial"/>
                        </a:rPr>
                        <a:t> </a:t>
                      </a:r>
                      <a:r>
                        <a:rPr lang="en-US" sz="1800" b="1" i="0" u="none" strike="noStrike" cap="none" dirty="0" err="1">
                          <a:solidFill>
                            <a:schemeClr val="tx1"/>
                          </a:solidFill>
                          <a:latin typeface="+mn-lt"/>
                          <a:ea typeface="+mn-ea"/>
                          <a:cs typeface="+mn-cs"/>
                          <a:sym typeface="Arial"/>
                        </a:rPr>
                        <a:t>cải</a:t>
                      </a:r>
                      <a:r>
                        <a:rPr lang="en-US" sz="1800" b="1" i="0" u="none" strike="noStrike" cap="none" dirty="0">
                          <a:solidFill>
                            <a:schemeClr val="tx1"/>
                          </a:solidFill>
                          <a:latin typeface="+mn-lt"/>
                          <a:ea typeface="+mn-ea"/>
                          <a:cs typeface="+mn-cs"/>
                          <a:sym typeface="Arial"/>
                        </a:rPr>
                        <a:t> </a:t>
                      </a:r>
                      <a:r>
                        <a:rPr lang="en-US" sz="1800" b="1" i="0" u="none" strike="noStrike" cap="none" dirty="0" err="1">
                          <a:solidFill>
                            <a:schemeClr val="tx1"/>
                          </a:solidFill>
                          <a:latin typeface="+mn-lt"/>
                          <a:ea typeface="+mn-ea"/>
                          <a:cs typeface="+mn-cs"/>
                          <a:sym typeface="Arial"/>
                        </a:rPr>
                        <a:t>tiến</a:t>
                      </a:r>
                      <a:endParaRPr lang="en-US" sz="1800" b="1" i="0" u="none" strike="noStrike" cap="none" dirty="0">
                        <a:solidFill>
                          <a:schemeClr val="tx1"/>
                        </a:solidFill>
                        <a:latin typeface="+mn-lt"/>
                        <a:ea typeface="+mn-ea"/>
                        <a:cs typeface="+mn-cs"/>
                        <a:sym typeface="Arial"/>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04783165"/>
                  </a:ext>
                </a:extLst>
              </a:tr>
              <a:tr h="646604">
                <a:tc>
                  <a:txBody>
                    <a:bodyPr/>
                    <a:lstStyle/>
                    <a:p>
                      <a:r>
                        <a:rPr lang="en-US" sz="1800" b="1" dirty="0">
                          <a:latin typeface="+mn-lt"/>
                        </a:rPr>
                        <a:t>Hệ thống lọc bụi</a:t>
                      </a:r>
                      <a:endParaRPr lang="en-US" sz="1800" dirty="0">
                        <a:latin typeface="+mn-lt"/>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mn-lt"/>
                        </a:rPr>
                        <a:t>5–15%</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vi-VN" sz="1800" dirty="0">
                          <a:latin typeface="+mn-lt"/>
                        </a:rPr>
                        <a:t>Tối ưu chu kỳ rũ bụi</a:t>
                      </a:r>
                      <a:endParaRPr lang="en-US" sz="1800" dirty="0">
                        <a:latin typeface="+mn-lt"/>
                      </a:endParaRPr>
                    </a:p>
                    <a:p>
                      <a:pPr marL="171450" indent="-171450">
                        <a:buFontTx/>
                        <a:buChar char="-"/>
                      </a:pPr>
                      <a:r>
                        <a:rPr lang="vi-VN" sz="1800" dirty="0">
                          <a:latin typeface="+mn-lt"/>
                        </a:rPr>
                        <a:t>Giảm tổn thất áp suất qua filter</a:t>
                      </a:r>
                      <a:endParaRPr lang="en-US" sz="1800" dirty="0">
                        <a:latin typeface="+mn-lt"/>
                      </a:endParaRPr>
                    </a:p>
                    <a:p>
                      <a:pPr marL="171450" indent="-171450">
                        <a:buFontTx/>
                        <a:buChar char="-"/>
                      </a:pPr>
                      <a:r>
                        <a:rPr lang="vi-VN" sz="1800" dirty="0">
                          <a:latin typeface="+mn-lt"/>
                        </a:rPr>
                        <a:t>Lắp biến tần cho quạt hút</a:t>
                      </a:r>
                      <a:endParaRPr lang="en-US" sz="1800" dirty="0">
                        <a:latin typeface="+mn-lt"/>
                      </a:endParaRPr>
                    </a:p>
                    <a:p>
                      <a:pPr marL="171450" indent="-171450">
                        <a:buFontTx/>
                        <a:buChar char="-"/>
                      </a:pPr>
                      <a:r>
                        <a:rPr lang="vi-VN" sz="1800" dirty="0">
                          <a:latin typeface="+mn-lt"/>
                        </a:rPr>
                        <a:t>Thay túi lọc hiệu suất cao</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1796761"/>
                  </a:ext>
                </a:extLst>
              </a:tr>
              <a:tr h="496974">
                <a:tc>
                  <a:txBody>
                    <a:bodyPr/>
                    <a:lstStyle/>
                    <a:p>
                      <a:r>
                        <a:rPr lang="en-US" sz="1800" b="1" dirty="0">
                          <a:latin typeface="+mn-lt"/>
                        </a:rPr>
                        <a:t>Hệ thống chiếu sáng</a:t>
                      </a:r>
                      <a:endParaRPr lang="en-US" sz="1800" dirty="0">
                        <a:latin typeface="+mn-lt"/>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mn-lt"/>
                        </a:rPr>
                        <a:t>30–60%</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vi-VN" sz="1800" dirty="0">
                          <a:latin typeface="+mn-lt"/>
                        </a:rPr>
                        <a:t>Thay bóng LED</a:t>
                      </a:r>
                      <a:endParaRPr lang="en-US" sz="1800" dirty="0">
                        <a:latin typeface="+mn-lt"/>
                      </a:endParaRPr>
                    </a:p>
                    <a:p>
                      <a:pPr marL="171450" indent="-171450">
                        <a:buFontTx/>
                        <a:buChar char="-"/>
                      </a:pPr>
                      <a:r>
                        <a:rPr lang="vi-VN" sz="1800" dirty="0">
                          <a:latin typeface="+mn-lt"/>
                        </a:rPr>
                        <a:t>Cảm biến ánh sáng &amp; chuyển động</a:t>
                      </a:r>
                      <a:endParaRPr lang="en-US" sz="1800" dirty="0">
                        <a:latin typeface="+mn-lt"/>
                      </a:endParaRPr>
                    </a:p>
                    <a:p>
                      <a:pPr marL="171450" indent="-171450">
                        <a:buFontTx/>
                        <a:buChar char="-"/>
                      </a:pPr>
                      <a:r>
                        <a:rPr lang="vi-VN" sz="1800" dirty="0">
                          <a:latin typeface="+mn-lt"/>
                        </a:rPr>
                        <a:t>Tối ưu bố trí đèn</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93285661"/>
                  </a:ext>
                </a:extLst>
              </a:tr>
              <a:tr h="496974">
                <a:tc>
                  <a:txBody>
                    <a:bodyPr/>
                    <a:lstStyle/>
                    <a:p>
                      <a:r>
                        <a:rPr lang="en-US" sz="1800" b="1" dirty="0">
                          <a:latin typeface="+mn-lt"/>
                        </a:rPr>
                        <a:t>Hệ thống cấp liệu &amp; vận chuyển</a:t>
                      </a:r>
                      <a:endParaRPr lang="en-US" sz="1800" dirty="0">
                        <a:latin typeface="+mn-lt"/>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mn-lt"/>
                        </a:rPr>
                        <a:t>5–20%</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vi-VN" sz="1800" dirty="0">
                          <a:latin typeface="+mn-lt"/>
                        </a:rPr>
                        <a:t>Dùng biến tần cho băng tải, gầu nâng</a:t>
                      </a:r>
                      <a:endParaRPr lang="en-US" sz="1800" dirty="0">
                        <a:latin typeface="+mn-lt"/>
                      </a:endParaRPr>
                    </a:p>
                    <a:p>
                      <a:pPr marL="171450" indent="-171450">
                        <a:buFontTx/>
                        <a:buChar char="-"/>
                      </a:pPr>
                      <a:r>
                        <a:rPr lang="vi-VN" sz="1800" dirty="0">
                          <a:latin typeface="+mn-lt"/>
                        </a:rPr>
                        <a:t>Điều khiển theo tải</a:t>
                      </a:r>
                      <a:endParaRPr lang="en-US" sz="1800" dirty="0">
                        <a:latin typeface="+mn-lt"/>
                      </a:endParaRPr>
                    </a:p>
                    <a:p>
                      <a:pPr marL="171450" indent="-171450">
                        <a:buFontTx/>
                        <a:buChar char="-"/>
                      </a:pPr>
                      <a:r>
                        <a:rPr lang="vi-VN" sz="1800" dirty="0">
                          <a:latin typeface="+mn-lt"/>
                        </a:rPr>
                        <a:t>Bôi trơn và cân chỉnh động cơ</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65599965"/>
                  </a:ext>
                </a:extLst>
              </a:tr>
              <a:tr h="347344">
                <a:tc>
                  <a:txBody>
                    <a:bodyPr/>
                    <a:lstStyle/>
                    <a:p>
                      <a:r>
                        <a:rPr lang="vi-VN" sz="1800" b="1" dirty="0">
                          <a:latin typeface="+mn-lt"/>
                        </a:rPr>
                        <a:t>Máy bơm nước, bơm hóa chất</a:t>
                      </a:r>
                      <a:endParaRPr lang="vi-VN" sz="1800" dirty="0">
                        <a:latin typeface="+mn-lt"/>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mn-lt"/>
                        </a:rPr>
                        <a:t>10–25%</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vi-VN" sz="1800" dirty="0">
                          <a:latin typeface="+mn-lt"/>
                        </a:rPr>
                        <a:t>Lắp biến tần</a:t>
                      </a:r>
                      <a:endParaRPr lang="en-US" sz="1800" dirty="0">
                        <a:latin typeface="+mn-lt"/>
                      </a:endParaRPr>
                    </a:p>
                    <a:p>
                      <a:pPr marL="171450" indent="-171450">
                        <a:buFontTx/>
                        <a:buChar char="-"/>
                      </a:pPr>
                      <a:r>
                        <a:rPr lang="vi-VN" sz="1800" dirty="0">
                          <a:latin typeface="+mn-lt"/>
                        </a:rPr>
                        <a:t>Giảm tổn thất cột áp</a:t>
                      </a:r>
                      <a:endParaRPr lang="en-US" sz="1800" dirty="0">
                        <a:latin typeface="+mn-lt"/>
                      </a:endParaRPr>
                    </a:p>
                    <a:p>
                      <a:pPr marL="171450" indent="-171450">
                        <a:buFontTx/>
                        <a:buChar char="-"/>
                      </a:pPr>
                      <a:r>
                        <a:rPr lang="vi-VN" sz="1800" dirty="0">
                          <a:latin typeface="+mn-lt"/>
                        </a:rPr>
                        <a:t>Tối ưu hệ thống đường ống</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8940349"/>
                  </a:ext>
                </a:extLst>
              </a:tr>
              <a:tr h="496974">
                <a:tc>
                  <a:txBody>
                    <a:bodyPr/>
                    <a:lstStyle/>
                    <a:p>
                      <a:r>
                        <a:rPr lang="en-US" sz="1800" b="1" dirty="0">
                          <a:latin typeface="+mn-lt"/>
                        </a:rPr>
                        <a:t>Hệ thống điều hòa &amp; HVAC</a:t>
                      </a:r>
                      <a:endParaRPr lang="en-US" sz="1800" dirty="0">
                        <a:latin typeface="+mn-lt"/>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mn-lt"/>
                        </a:rPr>
                        <a:t>10–30%</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vi-VN" sz="1800" dirty="0">
                          <a:latin typeface="+mn-lt"/>
                        </a:rPr>
                        <a:t>Tối ưu nhiệt độ cài đặt</a:t>
                      </a:r>
                      <a:endParaRPr lang="en-US" sz="1800" dirty="0">
                        <a:latin typeface="+mn-lt"/>
                      </a:endParaRPr>
                    </a:p>
                    <a:p>
                      <a:pPr marL="171450" indent="-171450">
                        <a:buFontTx/>
                        <a:buChar char="-"/>
                      </a:pPr>
                      <a:r>
                        <a:rPr lang="vi-VN" sz="1800" dirty="0">
                          <a:latin typeface="+mn-lt"/>
                        </a:rPr>
                        <a:t>Sử dụng biến tần cho quạt và máy nén</a:t>
                      </a:r>
                      <a:endParaRPr lang="en-US" sz="1800" dirty="0">
                        <a:latin typeface="+mn-lt"/>
                      </a:endParaRPr>
                    </a:p>
                    <a:p>
                      <a:pPr marL="171450" indent="-171450">
                        <a:buFontTx/>
                        <a:buChar char="-"/>
                      </a:pPr>
                      <a:r>
                        <a:rPr lang="vi-VN" sz="1800" dirty="0">
                          <a:latin typeface="+mn-lt"/>
                        </a:rPr>
                        <a:t>Cách nhiệt phòng tốt hơn</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52964900"/>
                  </a:ext>
                </a:extLst>
              </a:tr>
            </a:tbl>
          </a:graphicData>
        </a:graphic>
      </p:graphicFrame>
    </p:spTree>
    <p:extLst>
      <p:ext uri="{BB962C8B-B14F-4D97-AF65-F5344CB8AC3E}">
        <p14:creationId xmlns:p14="http://schemas.microsoft.com/office/powerpoint/2010/main" val="9575189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B1AB0-E771-4957-A193-9BA5B10436A3}"/>
              </a:ext>
            </a:extLst>
          </p:cNvPr>
          <p:cNvSpPr>
            <a:spLocks noGrp="1"/>
          </p:cNvSpPr>
          <p:nvPr>
            <p:ph type="title" idx="4294967295"/>
          </p:nvPr>
        </p:nvSpPr>
        <p:spPr>
          <a:xfrm>
            <a:off x="609600" y="1140437"/>
            <a:ext cx="10972800" cy="495200"/>
          </a:xfrm>
          <a:prstGeom prst="rect">
            <a:avLst/>
          </a:prstGeom>
        </p:spPr>
        <p:txBody>
          <a:bodyPr>
            <a:noAutofit/>
          </a:bodyPr>
          <a:lstStyle/>
          <a:p>
            <a:pPr algn="l"/>
            <a:r>
              <a:rPr lang="en-US" sz="2800" b="1" dirty="0">
                <a:solidFill>
                  <a:schemeClr val="accent1">
                    <a:lumMod val="50000"/>
                  </a:schemeClr>
                </a:solidFill>
                <a:latin typeface="+mn-lt"/>
              </a:rPr>
              <a:t>12. </a:t>
            </a:r>
            <a:r>
              <a:rPr lang="en-US" sz="2800" b="1" dirty="0">
                <a:solidFill>
                  <a:schemeClr val="accent1">
                    <a:lumMod val="50000"/>
                  </a:schemeClr>
                </a:solidFill>
                <a:latin typeface="+mn-lt"/>
                <a:cs typeface="Times New Roman" pitchFamily="18" charset="0"/>
              </a:rPr>
              <a:t>Tăng cường quản lí nội vi và bảo dưỡng thiết bị</a:t>
            </a:r>
            <a:endParaRPr lang="en-US" sz="2800" b="1"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F700C7FB-3FA7-49A4-8D5E-F0C39B0FB1AA}"/>
              </a:ext>
            </a:extLst>
          </p:cNvPr>
          <p:cNvSpPr txBox="1"/>
          <p:nvPr/>
        </p:nvSpPr>
        <p:spPr>
          <a:xfrm>
            <a:off x="609600" y="2037066"/>
            <a:ext cx="10972800" cy="4401205"/>
          </a:xfrm>
          <a:prstGeom prst="rect">
            <a:avLst/>
          </a:prstGeom>
          <a:noFill/>
        </p:spPr>
        <p:txBody>
          <a:bodyPr wrap="square" rtlCol="0">
            <a:spAutoFit/>
          </a:bodyPr>
          <a:lstStyle/>
          <a:p>
            <a:pPr marL="342900" indent="-342900" algn="just">
              <a:lnSpc>
                <a:spcPct val="130000"/>
              </a:lnSpc>
              <a:buFont typeface="Wingdings" panose="05000000000000000000" pitchFamily="2" charset="2"/>
              <a:buChar char="v"/>
            </a:pPr>
            <a:r>
              <a:rPr lang="es-ES_tradnl" sz="2000" b="1" dirty="0" err="1">
                <a:latin typeface="+mn-lt"/>
                <a:cs typeface="Times New Roman" panose="02020603050405020304" pitchFamily="18" charset="0"/>
              </a:rPr>
              <a:t>Đối</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với</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hệ</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thống</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thiết</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bị</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điện</a:t>
            </a:r>
            <a:endParaRPr lang="es-ES_tradnl" sz="2000" b="1" dirty="0">
              <a:latin typeface="+mn-lt"/>
              <a:cs typeface="Times New Roman" panose="02020603050405020304" pitchFamily="18" charset="0"/>
            </a:endParaRPr>
          </a:p>
          <a:p>
            <a:pPr marL="342900" indent="-342900" algn="just">
              <a:buFont typeface="Wingdings" panose="05000000000000000000" pitchFamily="2" charset="2"/>
              <a:buChar char="ü"/>
            </a:pPr>
            <a:r>
              <a:rPr lang="es-ES_tradnl" sz="1800" dirty="0" err="1">
                <a:latin typeface="+mn-lt"/>
                <a:cs typeface="Times New Roman" panose="02020603050405020304" pitchFamily="18" charset="0"/>
              </a:rPr>
              <a:t>Thường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xuyên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tuyên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truyền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đào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tạo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về</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tiết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kiệm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năng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lượng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cho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nhân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viên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Tăng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cường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tham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gia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của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nhân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viên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vận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hành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Việc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tiết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kiệm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điện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cần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dựa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trên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nền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tảng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rộng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rãi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phải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được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sự</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hỗ</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trợ</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của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nhân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viên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vận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hành</a:t>
            </a:r>
            <a:r>
              <a:rPr lang="es-ES_tradnl" sz="1800" dirty="0">
                <a:latin typeface="+mn-lt"/>
                <a:cs typeface="Times New Roman" panose="02020603050405020304" pitchFamily="18" charset="0"/>
              </a:rPr>
              <a:t>).</a:t>
            </a:r>
            <a:endParaRPr lang="vi-VN" sz="1800" dirty="0">
              <a:latin typeface="+mn-lt"/>
              <a:cs typeface="Times New Roman" panose="02020603050405020304" pitchFamily="18" charset="0"/>
            </a:endParaRPr>
          </a:p>
          <a:p>
            <a:pPr marL="342900" lvl="0" indent="-342900" algn="just">
              <a:buFont typeface="Wingdings" panose="05000000000000000000" pitchFamily="2" charset="2"/>
              <a:buChar char="ü"/>
            </a:pPr>
            <a:r>
              <a:rPr lang="es-ES_tradnl" sz="1800" dirty="0" err="1">
                <a:latin typeface="+mn-lt"/>
                <a:cs typeface="Times New Roman" panose="02020603050405020304" pitchFamily="18" charset="0"/>
              </a:rPr>
              <a:t>Theo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dõi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mức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tiêu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thụ</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năng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lượng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dựa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theo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số</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ngày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sản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xuất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không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sản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xuất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để</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tìm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khắc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phục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những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điểm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thất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thoát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năng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lượng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Xây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dựng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quy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trình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danh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mục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kiểm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để</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bảo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đảm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rằng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việc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tắt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thiết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bị</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đã</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được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thực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hiện</a:t>
            </a:r>
            <a:r>
              <a:rPr lang="es-ES_tradnl" sz="1800" dirty="0">
                <a:latin typeface="+mn-lt"/>
                <a:cs typeface="Times New Roman" panose="02020603050405020304" pitchFamily="18" charset="0"/>
              </a:rPr>
              <a:t> hay </a:t>
            </a:r>
            <a:r>
              <a:rPr lang="es-ES_tradnl" sz="1800" dirty="0" err="1">
                <a:latin typeface="+mn-lt"/>
                <a:cs typeface="Times New Roman" panose="02020603050405020304" pitchFamily="18" charset="0"/>
              </a:rPr>
              <a:t>chưa</a:t>
            </a:r>
            <a:endParaRPr lang="es-ES_tradnl" sz="1800" dirty="0">
              <a:latin typeface="+mn-lt"/>
              <a:cs typeface="Times New Roman" panose="02020603050405020304" pitchFamily="18" charset="0"/>
            </a:endParaRPr>
          </a:p>
          <a:p>
            <a:pPr marL="342900" indent="-342900" algn="just">
              <a:buFont typeface="Wingdings" panose="05000000000000000000" pitchFamily="2" charset="2"/>
              <a:buChar char="ü"/>
            </a:pPr>
            <a:r>
              <a:rPr lang="es-ES_tradnl" sz="1800" dirty="0" err="1">
                <a:latin typeface="+mn-lt"/>
                <a:cs typeface="Times New Roman" panose="02020603050405020304" pitchFamily="18" charset="0"/>
              </a:rPr>
              <a:t>Lắp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các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thiết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bị</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kiểm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soát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tự</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để</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tắt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thiết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bị</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không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dùng</a:t>
            </a:r>
            <a:endParaRPr lang="vi-VN" sz="1800" dirty="0">
              <a:latin typeface="+mn-lt"/>
              <a:cs typeface="Times New Roman" panose="02020603050405020304" pitchFamily="18" charset="0"/>
            </a:endParaRPr>
          </a:p>
          <a:p>
            <a:pPr marL="342900" indent="-342900" algn="just">
              <a:buFont typeface="Wingdings" panose="05000000000000000000" pitchFamily="2" charset="2"/>
              <a:buChar char="ü"/>
            </a:pPr>
            <a:r>
              <a:rPr lang="es-ES_tradnl" sz="1800" dirty="0" err="1">
                <a:latin typeface="+mn-lt"/>
                <a:cs typeface="Times New Roman" panose="02020603050405020304" pitchFamily="18" charset="0"/>
              </a:rPr>
              <a:t>Tắt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tất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cả</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các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đèn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chiếu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sáng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không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cần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thiết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như</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giờ</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nghỉ</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giải</a:t>
            </a:r>
            <a:r>
              <a:rPr lang="es-ES_tradnl" sz="1800" dirty="0">
                <a:latin typeface="+mn-lt"/>
                <a:cs typeface="Times New Roman" panose="02020603050405020304" pitchFamily="18" charset="0"/>
              </a:rPr>
              <a:t> lao, </a:t>
            </a:r>
            <a:r>
              <a:rPr lang="es-ES_tradnl" sz="1800" dirty="0" err="1">
                <a:latin typeface="+mn-lt"/>
                <a:cs typeface="Times New Roman" panose="02020603050405020304" pitchFamily="18" charset="0"/>
              </a:rPr>
              <a:t>giờ</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ăn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trưa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thay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ngày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nghỉ</a:t>
            </a:r>
            <a:r>
              <a:rPr lang="es-ES_tradnl" sz="1800" dirty="0">
                <a:latin typeface="+mn-lt"/>
                <a:cs typeface="Times New Roman" panose="02020603050405020304" pitchFamily="18" charset="0"/>
              </a:rPr>
              <a:t>).</a:t>
            </a:r>
            <a:endParaRPr lang="vi-VN" sz="1800" dirty="0">
              <a:latin typeface="+mn-lt"/>
              <a:cs typeface="Times New Roman" panose="02020603050405020304" pitchFamily="18" charset="0"/>
            </a:endParaRPr>
          </a:p>
          <a:p>
            <a:pPr marL="342900" indent="-342900" algn="just">
              <a:buFont typeface="Wingdings" panose="05000000000000000000" pitchFamily="2" charset="2"/>
              <a:buChar char="ü"/>
            </a:pPr>
            <a:r>
              <a:rPr lang="es-ES_tradnl" sz="1800" dirty="0" err="1">
                <a:latin typeface="+mn-lt"/>
                <a:cs typeface="Times New Roman" panose="02020603050405020304" pitchFamily="18" charset="0"/>
              </a:rPr>
              <a:t>Lắp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tụ</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bù</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tạo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hệ</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số</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công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suất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dẫn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để</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khắc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phục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hệ</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số</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công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suất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lùi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của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thiết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bị</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có</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thể</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lắp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đặt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tại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từng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thiết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bị</a:t>
            </a:r>
            <a:r>
              <a:rPr lang="es-ES_tradnl" sz="1800" dirty="0">
                <a:latin typeface="+mn-lt"/>
                <a:cs typeface="Times New Roman" panose="02020603050405020304" pitchFamily="18" charset="0"/>
              </a:rPr>
              <a:t> hay </a:t>
            </a:r>
            <a:r>
              <a:rPr lang="es-ES_tradnl" sz="1800" dirty="0" err="1">
                <a:latin typeface="+mn-lt"/>
                <a:cs typeface="Times New Roman" panose="02020603050405020304" pitchFamily="18" charset="0"/>
              </a:rPr>
              <a:t>một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số</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thiết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bị</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để</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kiểm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soát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một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phần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hoặc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toàn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bộ</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hệ</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thống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phân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phối</a:t>
            </a:r>
            <a:r>
              <a:rPr lang="es-ES_tradnl" sz="1800" dirty="0">
                <a:latin typeface="+mn-lt"/>
                <a:cs typeface="Times New Roman" panose="02020603050405020304" pitchFamily="18" charset="0"/>
              </a:rPr>
              <a:t>.</a:t>
            </a:r>
          </a:p>
          <a:p>
            <a:pPr marL="342900" lvl="0" indent="-342900" algn="just">
              <a:buFont typeface="Wingdings" panose="05000000000000000000" pitchFamily="2" charset="2"/>
              <a:buChar char="ü"/>
            </a:pP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Kiểm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soát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nhiệt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môi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trường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xung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quanh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giúp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kéo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dài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tuổi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thọ</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cách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điện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tin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cậy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của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cơ</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tránh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để</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cơ</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dưới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với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ánh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nắng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mặt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trời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trực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tiếp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đặt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cơ</a:t>
            </a:r>
            <a:r>
              <a:rPr lang="es-ES_tradnl" sz="1800" dirty="0">
                <a:latin typeface="+mn-lt"/>
                <a:cs typeface="Times New Roman" panose="02020603050405020304" pitchFamily="18" charset="0"/>
              </a:rPr>
              <a:t> ở </a:t>
            </a:r>
            <a:r>
              <a:rPr lang="es-ES_tradnl" sz="1800" dirty="0" err="1">
                <a:latin typeface="+mn-lt"/>
                <a:cs typeface="Times New Roman" panose="02020603050405020304" pitchFamily="18" charset="0"/>
              </a:rPr>
              <a:t>những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vực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được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thông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gió</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tốt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giữ</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cơ</a:t>
            </a:r>
            <a:r>
              <a:rPr lang="es-ES_tradnl" sz="1800" dirty="0">
                <a:latin typeface="+mn-lt"/>
                <a:cs typeface="Times New Roman" panose="02020603050405020304" pitchFamily="18" charset="0"/>
              </a:rPr>
              <a:t> ở </a:t>
            </a:r>
            <a:r>
              <a:rPr lang="es-ES_tradnl" sz="1800" dirty="0" err="1">
                <a:latin typeface="+mn-lt"/>
                <a:cs typeface="Times New Roman" panose="02020603050405020304" pitchFamily="18" charset="0"/>
              </a:rPr>
              <a:t>tình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trạng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sạch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sẽ</a:t>
            </a:r>
            <a:r>
              <a:rPr lang="es-ES_tradnl" sz="1800" dirty="0">
                <a:latin typeface="+mn-lt"/>
                <a:cs typeface="Times New Roman" panose="02020603050405020304" pitchFamily="18" charset="0"/>
              </a:rPr>
              <a:t>.</a:t>
            </a:r>
            <a:endParaRPr lang="vi-VN" sz="1800" dirty="0">
              <a:latin typeface="+mn-lt"/>
              <a:cs typeface="Times New Roman" panose="02020603050405020304" pitchFamily="18" charset="0"/>
            </a:endParaRPr>
          </a:p>
          <a:p>
            <a:pPr marL="342900" indent="-342900" algn="just">
              <a:buFont typeface="Wingdings" panose="05000000000000000000" pitchFamily="2" charset="2"/>
              <a:buChar char="ü"/>
            </a:pPr>
            <a:endParaRPr lang="es-ES_tradnl"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448252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7B9514C-8A79-4A65-9C1D-013F528E9342}"/>
              </a:ext>
            </a:extLst>
          </p:cNvPr>
          <p:cNvSpPr txBox="1"/>
          <p:nvPr/>
        </p:nvSpPr>
        <p:spPr>
          <a:xfrm>
            <a:off x="609600" y="1943548"/>
            <a:ext cx="10972800" cy="4216539"/>
          </a:xfrm>
          <a:prstGeom prst="rect">
            <a:avLst/>
          </a:prstGeom>
          <a:noFill/>
        </p:spPr>
        <p:txBody>
          <a:bodyPr wrap="square" rtlCol="0">
            <a:spAutoFit/>
          </a:bodyPr>
          <a:lstStyle/>
          <a:p>
            <a:pPr marL="342900" indent="-342900" algn="just">
              <a:lnSpc>
                <a:spcPct val="130000"/>
              </a:lnSpc>
              <a:buFont typeface="Wingdings" panose="05000000000000000000" pitchFamily="2" charset="2"/>
              <a:buChar char="v"/>
            </a:pPr>
            <a:r>
              <a:rPr lang="es-ES_tradnl" sz="2000" b="1" dirty="0" err="1">
                <a:latin typeface="+mn-lt"/>
                <a:cs typeface="Times New Roman" panose="02020603050405020304" pitchFamily="18" charset="0"/>
              </a:rPr>
              <a:t>Đối</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với</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hệ</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thống</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lạnh</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và</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điều</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hòa</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không</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khí</a:t>
            </a:r>
            <a:endParaRPr lang="es-ES_tradnl" sz="2000" b="1" dirty="0">
              <a:latin typeface="+mn-lt"/>
              <a:cs typeface="Times New Roman" panose="02020603050405020304" pitchFamily="18" charset="0"/>
            </a:endParaRPr>
          </a:p>
          <a:p>
            <a:pPr marL="342900" indent="-342900" algn="just">
              <a:buFont typeface="Wingdings" panose="05000000000000000000" pitchFamily="2" charset="2"/>
              <a:buChar char="ü"/>
            </a:pPr>
            <a:r>
              <a:rPr lang="es-ES_tradnl" sz="1800" dirty="0" err="1">
                <a:latin typeface="+mn-lt"/>
                <a:cs typeface="Times New Roman" panose="02020603050405020304" pitchFamily="18" charset="0"/>
              </a:rPr>
              <a:t>Vệ</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sinh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thay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thế</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định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kỳ</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bộ</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lọc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làm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sạch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thiết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bị</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bay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hơi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ống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xoắn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giàn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ngưng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để</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tăng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hiệu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quả</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làm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mát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của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máy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điều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hoà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nhiệt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a:t>
            </a:r>
            <a:r>
              <a:rPr lang="es-ES_tradnl" sz="1800" dirty="0">
                <a:latin typeface="+mn-lt"/>
                <a:cs typeface="Times New Roman" panose="02020603050405020304" pitchFamily="18" charset="0"/>
              </a:rPr>
              <a:t>.</a:t>
            </a:r>
          </a:p>
          <a:p>
            <a:pPr marL="342900" lvl="0" indent="-342900" algn="just">
              <a:buFont typeface="Wingdings" panose="05000000000000000000" pitchFamily="2" charset="2"/>
              <a:buChar char="ü"/>
            </a:pPr>
            <a:r>
              <a:rPr lang="es-ES_tradnl" sz="1800" dirty="0" err="1">
                <a:latin typeface="+mn-lt"/>
                <a:cs typeface="Times New Roman" panose="02020603050405020304" pitchFamily="18" charset="0"/>
              </a:rPr>
              <a:t>Cài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đặt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nhiệt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hệ</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thống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điều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hòa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hợp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lý</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Nhiệt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điều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hòa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nên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để</a:t>
            </a:r>
            <a:r>
              <a:rPr lang="es-ES_tradnl" sz="1800" dirty="0">
                <a:latin typeface="+mn-lt"/>
                <a:cs typeface="Times New Roman" panose="02020603050405020304" pitchFamily="18" charset="0"/>
              </a:rPr>
              <a:t> 26°C ÷ 27°C </a:t>
            </a:r>
            <a:r>
              <a:rPr lang="es-ES_tradnl" sz="1800" dirty="0" err="1">
                <a:latin typeface="+mn-lt"/>
                <a:cs typeface="Times New Roman" panose="02020603050405020304" pitchFamily="18" charset="0"/>
              </a:rPr>
              <a:t>vào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mùa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hè</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không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nên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để</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thấp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hoặc</a:t>
            </a:r>
            <a:r>
              <a:rPr lang="es-ES_tradnl" sz="1800" dirty="0">
                <a:latin typeface="+mn-lt"/>
                <a:cs typeface="Times New Roman" panose="02020603050405020304" pitchFamily="18" charset="0"/>
              </a:rPr>
              <a:t> cao </a:t>
            </a:r>
            <a:r>
              <a:rPr lang="es-ES_tradnl" sz="1800" dirty="0" err="1">
                <a:latin typeface="+mn-lt"/>
                <a:cs typeface="Times New Roman" panose="02020603050405020304" pitchFamily="18" charset="0"/>
              </a:rPr>
              <a:t>hơn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Việc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để</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nhiệt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quá</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thấp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sẽ</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khiến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điều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hòa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hoạt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với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thời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gian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nhiều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hơn</a:t>
            </a:r>
            <a:r>
              <a:rPr lang="es-ES_tradnl" sz="1800" dirty="0">
                <a:latin typeface="+mn-lt"/>
                <a:cs typeface="Times New Roman" panose="02020603050405020304" pitchFamily="18" charset="0"/>
              </a:rPr>
              <a:t>. Mỗi một mức giảm nhiệt độ xuống 1°C sẽ tăng mức tiêu thụ năng lượng lên 3 4% điện năng của hệ thống điều hòa.</a:t>
            </a:r>
          </a:p>
          <a:p>
            <a:pPr marL="342900" indent="-342900" algn="just">
              <a:lnSpc>
                <a:spcPct val="130000"/>
              </a:lnSpc>
              <a:buFont typeface="Wingdings" panose="05000000000000000000" pitchFamily="2" charset="2"/>
              <a:buChar char="v"/>
            </a:pPr>
            <a:r>
              <a:rPr lang="es-ES_tradnl" sz="2000" b="1" dirty="0" err="1">
                <a:latin typeface="+mn-lt"/>
                <a:cs typeface="Times New Roman" panose="02020603050405020304" pitchFamily="18" charset="0"/>
              </a:rPr>
              <a:t>Đối</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với</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hệ</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thống</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máy</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nén</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khí</a:t>
            </a:r>
            <a:endParaRPr lang="es-ES_tradnl" sz="2000" b="1" dirty="0">
              <a:latin typeface="+mn-lt"/>
              <a:cs typeface="Times New Roman" panose="02020603050405020304" pitchFamily="18" charset="0"/>
            </a:endParaRPr>
          </a:p>
          <a:p>
            <a:pPr marL="342900" lvl="0" indent="-342900" algn="just">
              <a:buFont typeface="Wingdings" panose="05000000000000000000" pitchFamily="2" charset="2"/>
              <a:buChar char="ü"/>
            </a:pPr>
            <a:r>
              <a:rPr lang="es-ES_tradnl" sz="1800" dirty="0" err="1">
                <a:latin typeface="+mn-lt"/>
                <a:cs typeface="Times New Roman" panose="02020603050405020304" pitchFamily="18" charset="0"/>
              </a:rPr>
              <a:t>Đào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tạo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nâng</a:t>
            </a:r>
            <a:r>
              <a:rPr lang="es-ES_tradnl" sz="1800" dirty="0">
                <a:latin typeface="+mn-lt"/>
                <a:cs typeface="Times New Roman" panose="02020603050405020304" pitchFamily="18" charset="0"/>
              </a:rPr>
              <a:t> cao </a:t>
            </a:r>
            <a:r>
              <a:rPr lang="es-ES_tradnl" sz="1800" dirty="0" err="1">
                <a:latin typeface="+mn-lt"/>
                <a:cs typeface="Times New Roman" panose="02020603050405020304" pitchFamily="18" charset="0"/>
              </a:rPr>
              <a:t>nhận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thức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của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nhân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viên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để</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vận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hành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bảo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dưỡng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hiệu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quả</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cho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hệ</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thống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máy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nén</a:t>
            </a:r>
            <a:r>
              <a:rPr lang="es-ES_tradnl" sz="1800" dirty="0">
                <a:latin typeface="+mn-lt"/>
                <a:cs typeface="Times New Roman" panose="02020603050405020304" pitchFamily="18" charset="0"/>
              </a:rPr>
              <a:t>.</a:t>
            </a:r>
            <a:endParaRPr lang="vi-VN" sz="1800" dirty="0">
              <a:latin typeface="+mn-lt"/>
              <a:cs typeface="Times New Roman" panose="02020603050405020304" pitchFamily="18" charset="0"/>
            </a:endParaRPr>
          </a:p>
          <a:p>
            <a:pPr marL="342900" indent="-342900" algn="just">
              <a:buFont typeface="Wingdings" panose="05000000000000000000" pitchFamily="2" charset="2"/>
              <a:buChar char="ü"/>
            </a:pPr>
            <a:r>
              <a:rPr lang="es-ES_tradnl" sz="1800" dirty="0" err="1">
                <a:latin typeface="+mn-lt"/>
                <a:cs typeface="Times New Roman" panose="02020603050405020304" pitchFamily="18" charset="0"/>
              </a:rPr>
              <a:t>Bảo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đảm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hệ</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thống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khô</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ráo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Bảo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đảm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rằng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dốc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thải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điểm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thải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điểm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thoát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để</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hạn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chế</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sự</a:t>
            </a:r>
            <a:r>
              <a:rPr lang="es-ES_tradnl" sz="1800" dirty="0">
                <a:latin typeface="+mn-lt"/>
                <a:cs typeface="Times New Roman" panose="02020603050405020304" pitchFamily="18" charset="0"/>
              </a:rPr>
              <a:t> han </a:t>
            </a:r>
            <a:r>
              <a:rPr lang="es-ES_tradnl" sz="1800" dirty="0" err="1">
                <a:latin typeface="+mn-lt"/>
                <a:cs typeface="Times New Roman" panose="02020603050405020304" pitchFamily="18" charset="0"/>
              </a:rPr>
              <a:t>rỉ</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ống</a:t>
            </a:r>
            <a:r>
              <a:rPr lang="es-ES_tradnl" sz="1800" dirty="0">
                <a:latin typeface="+mn-lt"/>
                <a:cs typeface="Times New Roman" panose="02020603050405020304" pitchFamily="18" charset="0"/>
              </a:rPr>
              <a:t>.</a:t>
            </a:r>
          </a:p>
          <a:p>
            <a:pPr marL="342900" indent="-342900" algn="just">
              <a:buFont typeface="Wingdings" panose="05000000000000000000" pitchFamily="2" charset="2"/>
              <a:buChar char="ü"/>
            </a:pPr>
            <a:r>
              <a:rPr lang="es-ES_tradnl" sz="1800" dirty="0" err="1">
                <a:latin typeface="+mn-lt"/>
                <a:cs typeface="Times New Roman" panose="02020603050405020304" pitchFamily="18" charset="0"/>
              </a:rPr>
              <a:t>Đầu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tư</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mua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thiết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bị</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kiểm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sự</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rò</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rỉ</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máy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kiểm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rò</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khí</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để</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tổng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thất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thoát</a:t>
            </a:r>
            <a:r>
              <a:rPr lang="es-ES_tradnl" sz="1800" dirty="0">
                <a:latin typeface="+mn-lt"/>
                <a:cs typeface="Times New Roman" panose="02020603050405020304" pitchFamily="18" charset="0"/>
              </a:rPr>
              <a:t> qua </a:t>
            </a:r>
            <a:r>
              <a:rPr lang="es-ES_tradnl" sz="1800" dirty="0" err="1">
                <a:latin typeface="+mn-lt"/>
                <a:cs typeface="Times New Roman" panose="02020603050405020304" pitchFamily="18" charset="0"/>
              </a:rPr>
              <a:t>hệ</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thống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nén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khí</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công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suất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máy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nén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Tìm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xử</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lý</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các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điểm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rò</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rỉ</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khí</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nén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ngăn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ngừa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sự</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lặp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lại</a:t>
            </a:r>
            <a:endParaRPr lang="es-ES_tradnl" sz="1800" dirty="0">
              <a:latin typeface="+mn-lt"/>
              <a:cs typeface="Times New Roman" panose="02020603050405020304" pitchFamily="18" charset="0"/>
            </a:endParaRPr>
          </a:p>
        </p:txBody>
      </p:sp>
      <p:sp>
        <p:nvSpPr>
          <p:cNvPr id="8" name="Title 1">
            <a:extLst>
              <a:ext uri="{FF2B5EF4-FFF2-40B4-BE49-F238E27FC236}">
                <a16:creationId xmlns:a16="http://schemas.microsoft.com/office/drawing/2014/main" id="{74704B97-8EC9-45C3-9816-26917C4111F6}"/>
              </a:ext>
            </a:extLst>
          </p:cNvPr>
          <p:cNvSpPr>
            <a:spLocks noGrp="1"/>
          </p:cNvSpPr>
          <p:nvPr>
            <p:ph type="title" idx="4294967295"/>
          </p:nvPr>
        </p:nvSpPr>
        <p:spPr>
          <a:xfrm>
            <a:off x="609600" y="1078092"/>
            <a:ext cx="10972800" cy="495200"/>
          </a:xfrm>
          <a:prstGeom prst="rect">
            <a:avLst/>
          </a:prstGeom>
        </p:spPr>
        <p:txBody>
          <a:bodyPr>
            <a:noAutofit/>
          </a:bodyPr>
          <a:lstStyle/>
          <a:p>
            <a:pPr algn="l"/>
            <a:r>
              <a:rPr lang="en-US" sz="2800" b="1" dirty="0">
                <a:solidFill>
                  <a:schemeClr val="accent1">
                    <a:lumMod val="50000"/>
                  </a:schemeClr>
                </a:solidFill>
                <a:latin typeface="+mn-lt"/>
                <a:cs typeface="Times New Roman" pitchFamily="18" charset="0"/>
              </a:rPr>
              <a:t>12. Tăng cường quản lí nội vi và bảo dưỡng thiết bị</a:t>
            </a:r>
            <a:endParaRPr lang="en-US" sz="2800" b="1" dirty="0">
              <a:solidFill>
                <a:schemeClr val="accent1">
                  <a:lumMod val="50000"/>
                </a:schemeClr>
              </a:solidFill>
              <a:latin typeface="+mn-lt"/>
            </a:endParaRPr>
          </a:p>
        </p:txBody>
      </p:sp>
    </p:spTree>
    <p:extLst>
      <p:ext uri="{BB962C8B-B14F-4D97-AF65-F5344CB8AC3E}">
        <p14:creationId xmlns:p14="http://schemas.microsoft.com/office/powerpoint/2010/main" val="3361918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CDD9839-90C0-4C8D-9578-9EB279C1B676}"/>
              </a:ext>
            </a:extLst>
          </p:cNvPr>
          <p:cNvSpPr txBox="1"/>
          <p:nvPr/>
        </p:nvSpPr>
        <p:spPr>
          <a:xfrm>
            <a:off x="723788" y="2128718"/>
            <a:ext cx="10744423" cy="3826689"/>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v"/>
            </a:pPr>
            <a:r>
              <a:rPr lang="es-ES_tradnl" sz="2000" b="1" dirty="0" err="1">
                <a:latin typeface="+mn-lt"/>
                <a:cs typeface="Times New Roman" panose="02020603050405020304" pitchFamily="18" charset="0"/>
              </a:rPr>
              <a:t>Đối</a:t>
            </a:r>
            <a:r>
              <a:rPr lang="es-ES_tradnl" sz="2000" b="1" dirty="0">
                <a:latin typeface="+mn-lt"/>
                <a:cs typeface="Times New Roman" panose="02020603050405020304" pitchFamily="18" charset="0"/>
              </a:rPr>
              <a:t> </a:t>
            </a:r>
            <a:r>
              <a:rPr lang="es-ES_tradnl" sz="2000" b="1" dirty="0" err="1">
                <a:latin typeface="+mn-lt"/>
                <a:cs typeface="Times New Roman" panose="02020603050405020304" pitchFamily="18" charset="0"/>
              </a:rPr>
              <a:t>với</a:t>
            </a:r>
            <a:r>
              <a:rPr lang="es-ES_tradnl" sz="2000" b="1" dirty="0">
                <a:latin typeface="+mn-lt"/>
                <a:cs typeface="Times New Roman" panose="02020603050405020304" pitchFamily="18" charset="0"/>
              </a:rPr>
              <a:t> </a:t>
            </a:r>
            <a:r>
              <a:rPr lang="vi-VN" sz="2000" b="1" dirty="0">
                <a:latin typeface="+mn-lt"/>
                <a:cs typeface="Times New Roman" panose="02020603050405020304" pitchFamily="18" charset="0"/>
              </a:rPr>
              <a:t>tòa nhà văn phòng</a:t>
            </a:r>
            <a:endParaRPr lang="es-ES_tradnl" sz="2000" b="1" dirty="0">
              <a:latin typeface="+mn-lt"/>
              <a:cs typeface="Times New Roman" panose="02020603050405020304" pitchFamily="18" charset="0"/>
            </a:endParaRPr>
          </a:p>
          <a:p>
            <a:pPr marL="342900" lvl="0" indent="-342900">
              <a:lnSpc>
                <a:spcPct val="150000"/>
              </a:lnSpc>
              <a:buFont typeface="Wingdings" panose="05000000000000000000" pitchFamily="2" charset="2"/>
              <a:buChar char="ü"/>
            </a:pPr>
            <a:r>
              <a:rPr lang="es-ES_tradnl" sz="1800" dirty="0" err="1">
                <a:latin typeface="+mn-lt"/>
                <a:cs typeface="Times New Roman" panose="02020603050405020304" pitchFamily="18" charset="0"/>
              </a:rPr>
              <a:t>Kiểm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dày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lớp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cách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nhiệt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tường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mái</a:t>
            </a:r>
            <a:r>
              <a:rPr lang="es-ES_tradnl" sz="1800" dirty="0">
                <a:latin typeface="+mn-lt"/>
                <a:cs typeface="Times New Roman" panose="02020603050405020304" pitchFamily="18" charset="0"/>
              </a:rPr>
              <a:t>.</a:t>
            </a:r>
            <a:endParaRPr lang="vi-VN" sz="1800" dirty="0">
              <a:latin typeface="+mn-lt"/>
              <a:cs typeface="Times New Roman" panose="02020603050405020304" pitchFamily="18" charset="0"/>
            </a:endParaRPr>
          </a:p>
          <a:p>
            <a:pPr marL="342900" lvl="0" indent="-342900">
              <a:lnSpc>
                <a:spcPct val="150000"/>
              </a:lnSpc>
              <a:buFont typeface="Wingdings" panose="05000000000000000000" pitchFamily="2" charset="2"/>
              <a:buChar char="ü"/>
            </a:pPr>
            <a:r>
              <a:rPr lang="es-ES_tradnl" sz="1800" dirty="0" err="1">
                <a:latin typeface="+mn-lt"/>
                <a:cs typeface="Times New Roman" panose="02020603050405020304" pitchFamily="18" charset="0"/>
              </a:rPr>
              <a:t>Rà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soát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bịt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kín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lại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các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chỗ</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hở</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gây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thất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thoát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nhiệt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ra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bên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ngoài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phòng</a:t>
            </a:r>
            <a:r>
              <a:rPr lang="es-ES_tradnl" sz="1800" dirty="0">
                <a:latin typeface="+mn-lt"/>
                <a:cs typeface="Times New Roman" panose="02020603050405020304" pitchFamily="18" charset="0"/>
              </a:rPr>
              <a:t>.</a:t>
            </a:r>
            <a:endParaRPr lang="vi-VN" sz="1800" dirty="0">
              <a:latin typeface="+mn-lt"/>
              <a:cs typeface="Times New Roman" panose="02020603050405020304" pitchFamily="18" charset="0"/>
            </a:endParaRPr>
          </a:p>
          <a:p>
            <a:pPr marL="342900" lvl="0" indent="-342900">
              <a:lnSpc>
                <a:spcPct val="150000"/>
              </a:lnSpc>
              <a:buFont typeface="Wingdings" panose="05000000000000000000" pitchFamily="2" charset="2"/>
              <a:buChar char="ü"/>
            </a:pPr>
            <a:r>
              <a:rPr lang="es-ES_tradnl" sz="1800" dirty="0" err="1">
                <a:latin typeface="+mn-lt"/>
                <a:cs typeface="Times New Roman" panose="02020603050405020304" pitchFamily="18" charset="0"/>
              </a:rPr>
              <a:t>Sử</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dụng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rèm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bên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trong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bên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ngoài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của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sổ</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giúp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giữ</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nhiệt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mùa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đông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làm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mát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mùa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hè</a:t>
            </a:r>
            <a:r>
              <a:rPr lang="es-ES_tradnl" sz="1800" dirty="0">
                <a:latin typeface="+mn-lt"/>
                <a:cs typeface="Times New Roman" panose="02020603050405020304" pitchFamily="18" charset="0"/>
              </a:rPr>
              <a:t>.</a:t>
            </a:r>
            <a:endParaRPr lang="vi-VN" sz="1800" dirty="0">
              <a:latin typeface="+mn-lt"/>
              <a:cs typeface="Times New Roman" panose="02020603050405020304" pitchFamily="18" charset="0"/>
            </a:endParaRPr>
          </a:p>
          <a:p>
            <a:pPr marL="342900" lvl="0" indent="-342900">
              <a:lnSpc>
                <a:spcPct val="150000"/>
              </a:lnSpc>
              <a:buFont typeface="Wingdings" panose="05000000000000000000" pitchFamily="2" charset="2"/>
              <a:buChar char="ü"/>
            </a:pPr>
            <a:r>
              <a:rPr lang="es-ES_tradnl" sz="1800" dirty="0" err="1">
                <a:latin typeface="+mn-lt"/>
                <a:cs typeface="Times New Roman" panose="02020603050405020304" pitchFamily="18" charset="0"/>
              </a:rPr>
              <a:t>Lắp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đặt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mái</a:t>
            </a:r>
            <a:r>
              <a:rPr lang="es-ES_tradnl" sz="1800" dirty="0">
                <a:latin typeface="+mn-lt"/>
                <a:cs typeface="Times New Roman" panose="02020603050405020304" pitchFamily="18" charset="0"/>
              </a:rPr>
              <a:t> che </a:t>
            </a:r>
            <a:r>
              <a:rPr lang="es-ES_tradnl" sz="1800" dirty="0" err="1">
                <a:latin typeface="+mn-lt"/>
                <a:cs typeface="Times New Roman" panose="02020603050405020304" pitchFamily="18" charset="0"/>
              </a:rPr>
              <a:t>nắng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cho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cửa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sổ</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để</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giảm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nhiệt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mùa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hè</a:t>
            </a:r>
            <a:r>
              <a:rPr lang="es-ES_tradnl" sz="1800" dirty="0">
                <a:latin typeface="+mn-lt"/>
                <a:cs typeface="Times New Roman" panose="02020603050405020304" pitchFamily="18" charset="0"/>
              </a:rPr>
              <a:t>.</a:t>
            </a:r>
            <a:endParaRPr lang="vi-VN" sz="1800" dirty="0">
              <a:latin typeface="+mn-lt"/>
              <a:cs typeface="Times New Roman" panose="02020603050405020304" pitchFamily="18" charset="0"/>
            </a:endParaRPr>
          </a:p>
          <a:p>
            <a:pPr marL="342900" lvl="0" indent="-342900">
              <a:lnSpc>
                <a:spcPct val="150000"/>
              </a:lnSpc>
              <a:buFont typeface="Wingdings" panose="05000000000000000000" pitchFamily="2" charset="2"/>
              <a:buChar char="ü"/>
            </a:pPr>
            <a:r>
              <a:rPr lang="es-ES_tradnl" sz="1800" dirty="0" err="1">
                <a:latin typeface="+mn-lt"/>
                <a:cs typeface="Times New Roman" panose="02020603050405020304" pitchFamily="18" charset="0"/>
              </a:rPr>
              <a:t>Lắp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đặt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thiết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bị</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đóng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cửa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cổng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tự</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động</a:t>
            </a:r>
            <a:r>
              <a:rPr lang="es-ES_tradnl" sz="1800" dirty="0">
                <a:latin typeface="+mn-lt"/>
                <a:cs typeface="Times New Roman" panose="02020603050405020304" pitchFamily="18" charset="0"/>
              </a:rPr>
              <a:t>.</a:t>
            </a:r>
            <a:endParaRPr lang="vi-VN" sz="1800" dirty="0">
              <a:latin typeface="+mn-lt"/>
              <a:cs typeface="Times New Roman" panose="02020603050405020304" pitchFamily="18" charset="0"/>
            </a:endParaRPr>
          </a:p>
          <a:p>
            <a:pPr marL="342900" lvl="0" indent="-342900">
              <a:lnSpc>
                <a:spcPct val="150000"/>
              </a:lnSpc>
              <a:buFont typeface="Wingdings" panose="05000000000000000000" pitchFamily="2" charset="2"/>
              <a:buChar char="ü"/>
            </a:pPr>
            <a:r>
              <a:rPr lang="es-ES_tradnl" sz="1800" dirty="0" err="1">
                <a:latin typeface="+mn-lt"/>
                <a:cs typeface="Times New Roman" panose="02020603050405020304" pitchFamily="18" charset="0"/>
              </a:rPr>
              <a:t>Lắp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đặt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cửa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hai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lớp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cửa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cắt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gió</a:t>
            </a:r>
            <a:r>
              <a:rPr lang="es-ES_tradnl" sz="1800" dirty="0">
                <a:latin typeface="+mn-lt"/>
                <a:cs typeface="Times New Roman" panose="02020603050405020304" pitchFamily="18" charset="0"/>
              </a:rPr>
              <a:t> ở </a:t>
            </a:r>
            <a:r>
              <a:rPr lang="es-ES_tradnl" sz="1800" dirty="0" err="1">
                <a:latin typeface="+mn-lt"/>
                <a:cs typeface="Times New Roman" panose="02020603050405020304" pitchFamily="18" charset="0"/>
              </a:rPr>
              <a:t>các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hướng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tây</a:t>
            </a:r>
            <a:r>
              <a:rPr lang="es-ES_tradnl" sz="1800" dirty="0">
                <a:latin typeface="+mn-lt"/>
                <a:cs typeface="Times New Roman" panose="02020603050405020304" pitchFamily="18" charset="0"/>
              </a:rPr>
              <a:t>–</a:t>
            </a:r>
            <a:r>
              <a:rPr lang="es-ES_tradnl" sz="1800" dirty="0" err="1">
                <a:latin typeface="+mn-lt"/>
                <a:cs typeface="Times New Roman" panose="02020603050405020304" pitchFamily="18" charset="0"/>
              </a:rPr>
              <a:t>bắc</a:t>
            </a:r>
            <a:r>
              <a:rPr lang="es-ES_tradnl" sz="1800" dirty="0">
                <a:latin typeface="+mn-lt"/>
                <a:cs typeface="Times New Roman" panose="02020603050405020304" pitchFamily="18" charset="0"/>
              </a:rPr>
              <a:t>.</a:t>
            </a:r>
            <a:endParaRPr lang="vi-VN" sz="1800" dirty="0">
              <a:latin typeface="+mn-lt"/>
              <a:cs typeface="Times New Roman" panose="02020603050405020304" pitchFamily="18" charset="0"/>
            </a:endParaRPr>
          </a:p>
          <a:p>
            <a:pPr marL="342900" lvl="0" indent="-342900">
              <a:lnSpc>
                <a:spcPct val="150000"/>
              </a:lnSpc>
              <a:buFont typeface="Wingdings" panose="05000000000000000000" pitchFamily="2" charset="2"/>
              <a:buChar char="ü"/>
            </a:pPr>
            <a:r>
              <a:rPr lang="es-ES_tradnl" sz="1800" dirty="0" err="1">
                <a:latin typeface="+mn-lt"/>
                <a:cs typeface="Times New Roman" panose="02020603050405020304" pitchFamily="18" charset="0"/>
              </a:rPr>
              <a:t>Đặt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điều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hòa</a:t>
            </a:r>
            <a:r>
              <a:rPr lang="es-ES_tradnl" sz="1800" dirty="0">
                <a:latin typeface="+mn-lt"/>
                <a:cs typeface="Times New Roman" panose="02020603050405020304" pitchFamily="18" charset="0"/>
              </a:rPr>
              <a:t> ở </a:t>
            </a:r>
            <a:r>
              <a:rPr lang="es-ES_tradnl" sz="1800" dirty="0" err="1">
                <a:latin typeface="+mn-lt"/>
                <a:cs typeface="Times New Roman" panose="02020603050405020304" pitchFamily="18" charset="0"/>
              </a:rPr>
              <a:t>mức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nhiệt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trên</a:t>
            </a:r>
            <a:r>
              <a:rPr lang="es-ES_tradnl" sz="1800" dirty="0">
                <a:latin typeface="+mn-lt"/>
                <a:cs typeface="Times New Roman" panose="02020603050405020304" pitchFamily="18" charset="0"/>
              </a:rPr>
              <a:t> 26°C </a:t>
            </a:r>
            <a:r>
              <a:rPr lang="es-ES_tradnl" sz="1800" dirty="0" err="1">
                <a:latin typeface="+mn-lt"/>
                <a:cs typeface="Times New Roman" panose="02020603050405020304" pitchFamily="18" charset="0"/>
              </a:rPr>
              <a:t>vào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mùa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hè</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23°C </a:t>
            </a:r>
            <a:r>
              <a:rPr lang="es-ES_tradnl" sz="1800" dirty="0" err="1">
                <a:latin typeface="+mn-lt"/>
                <a:cs typeface="Times New Roman" panose="02020603050405020304" pitchFamily="18" charset="0"/>
              </a:rPr>
              <a:t>vào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mùa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đông</a:t>
            </a:r>
            <a:r>
              <a:rPr lang="es-ES_tradnl" sz="1800" dirty="0">
                <a:latin typeface="+mn-lt"/>
                <a:cs typeface="Times New Roman" panose="02020603050405020304" pitchFamily="18" charset="0"/>
              </a:rPr>
              <a:t>.</a:t>
            </a:r>
            <a:endParaRPr lang="vi-VN" sz="1800" dirty="0">
              <a:latin typeface="+mn-lt"/>
              <a:cs typeface="Times New Roman" panose="02020603050405020304" pitchFamily="18" charset="0"/>
            </a:endParaRPr>
          </a:p>
          <a:p>
            <a:pPr marL="342900" lvl="0" indent="-342900">
              <a:lnSpc>
                <a:spcPct val="150000"/>
              </a:lnSpc>
              <a:buFont typeface="Wingdings" panose="05000000000000000000" pitchFamily="2" charset="2"/>
              <a:buChar char="ü"/>
            </a:pPr>
            <a:r>
              <a:rPr lang="es-ES_tradnl" sz="1800" dirty="0" err="1">
                <a:latin typeface="+mn-lt"/>
                <a:cs typeface="Times New Roman" panose="02020603050405020304" pitchFamily="18" charset="0"/>
              </a:rPr>
              <a:t>Tắt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hết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các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thiết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bị</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chiếu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sáng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không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sử</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dụng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hoặc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khi</a:t>
            </a:r>
            <a:r>
              <a:rPr lang="es-ES_tradnl" sz="1800" dirty="0">
                <a:latin typeface="+mn-lt"/>
                <a:cs typeface="Times New Roman" panose="02020603050405020304" pitchFamily="18" charset="0"/>
              </a:rPr>
              <a:t> tan ca.</a:t>
            </a:r>
            <a:endParaRPr lang="vi-VN" sz="1800" dirty="0">
              <a:latin typeface="+mn-lt"/>
              <a:cs typeface="Times New Roman" panose="02020603050405020304" pitchFamily="18" charset="0"/>
            </a:endParaRPr>
          </a:p>
        </p:txBody>
      </p:sp>
      <p:sp>
        <p:nvSpPr>
          <p:cNvPr id="9" name="Title 1">
            <a:extLst>
              <a:ext uri="{FF2B5EF4-FFF2-40B4-BE49-F238E27FC236}">
                <a16:creationId xmlns:a16="http://schemas.microsoft.com/office/drawing/2014/main" id="{0D75A73D-9EE2-435F-9858-9CAB32C10077}"/>
              </a:ext>
            </a:extLst>
          </p:cNvPr>
          <p:cNvSpPr>
            <a:spLocks noGrp="1"/>
          </p:cNvSpPr>
          <p:nvPr>
            <p:ph type="title" idx="4294967295"/>
          </p:nvPr>
        </p:nvSpPr>
        <p:spPr>
          <a:xfrm>
            <a:off x="609599" y="1244823"/>
            <a:ext cx="10972800" cy="495200"/>
          </a:xfrm>
          <a:prstGeom prst="rect">
            <a:avLst/>
          </a:prstGeom>
        </p:spPr>
        <p:txBody>
          <a:bodyPr>
            <a:noAutofit/>
          </a:bodyPr>
          <a:lstStyle/>
          <a:p>
            <a:pPr algn="l"/>
            <a:r>
              <a:rPr lang="en-US" sz="2800" b="1" dirty="0">
                <a:solidFill>
                  <a:schemeClr val="accent1">
                    <a:lumMod val="50000"/>
                  </a:schemeClr>
                </a:solidFill>
                <a:latin typeface="+mn-lt"/>
              </a:rPr>
              <a:t>12. </a:t>
            </a:r>
            <a:r>
              <a:rPr lang="en-US" sz="2800" b="1" dirty="0">
                <a:solidFill>
                  <a:schemeClr val="accent1">
                    <a:lumMod val="50000"/>
                  </a:schemeClr>
                </a:solidFill>
                <a:latin typeface="+mn-lt"/>
                <a:cs typeface="Times New Roman" pitchFamily="18" charset="0"/>
              </a:rPr>
              <a:t>Tăng cường quản lí nội vi và bảo dưỡng thiết bị</a:t>
            </a:r>
            <a:endParaRPr lang="en-US" sz="2800" b="1" dirty="0">
              <a:solidFill>
                <a:schemeClr val="accent1">
                  <a:lumMod val="50000"/>
                </a:schemeClr>
              </a:solidFill>
              <a:latin typeface="+mn-lt"/>
            </a:endParaRPr>
          </a:p>
        </p:txBody>
      </p:sp>
    </p:spTree>
    <p:extLst>
      <p:ext uri="{BB962C8B-B14F-4D97-AF65-F5344CB8AC3E}">
        <p14:creationId xmlns:p14="http://schemas.microsoft.com/office/powerpoint/2010/main" val="14419222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idx="4294967295"/>
          </p:nvPr>
        </p:nvSpPr>
        <p:spPr>
          <a:xfrm>
            <a:off x="609600" y="2494589"/>
            <a:ext cx="10972800" cy="1868821"/>
          </a:xfrm>
          <a:prstGeom prst="rect">
            <a:avLst/>
          </a:prstGeom>
        </p:spPr>
        <p:txBody>
          <a:bodyPr>
            <a:noAutofit/>
          </a:bodyPr>
          <a:lstStyle/>
          <a:p>
            <a:r>
              <a:rPr lang="en-US" sz="4000" dirty="0">
                <a:solidFill>
                  <a:schemeClr val="accent1">
                    <a:lumMod val="50000"/>
                  </a:schemeClr>
                </a:solidFill>
              </a:rPr>
              <a:t>II</a:t>
            </a:r>
            <a:r>
              <a:rPr lang="en-US" sz="4000" dirty="0">
                <a:solidFill>
                  <a:schemeClr val="accent1">
                    <a:lumMod val="50000"/>
                  </a:schemeClr>
                </a:solidFill>
                <a:latin typeface="Arial" panose="020B0604020202020204" pitchFamily="34" charset="0"/>
              </a:rPr>
              <a:t>. </a:t>
            </a:r>
            <a:r>
              <a:rPr lang="vi-VN" sz="4000" dirty="0">
                <a:solidFill>
                  <a:schemeClr val="accent1">
                    <a:lumMod val="50000"/>
                  </a:schemeClr>
                </a:solidFill>
                <a:latin typeface="Arial" panose="020B0604020202020204" pitchFamily="34" charset="0"/>
              </a:rPr>
              <a:t>Một số giải pháp </a:t>
            </a:r>
            <a:r>
              <a:rPr lang="en-US" sz="4000" dirty="0">
                <a:solidFill>
                  <a:schemeClr val="accent1">
                    <a:lumMod val="50000"/>
                  </a:schemeClr>
                </a:solidFill>
              </a:rPr>
              <a:t>điển hình </a:t>
            </a:r>
            <a:r>
              <a:rPr lang="en-US" sz="4000" dirty="0">
                <a:solidFill>
                  <a:schemeClr val="accent1">
                    <a:lumMod val="50000"/>
                  </a:schemeClr>
                </a:solidFill>
                <a:latin typeface="Arial" panose="020B0604020202020204" pitchFamily="34" charset="0"/>
              </a:rPr>
              <a:t>được đề xuất</a:t>
            </a:r>
            <a:endParaRPr lang="vi-VN" sz="4000" dirty="0">
              <a:solidFill>
                <a:schemeClr val="accent1">
                  <a:lumMod val="50000"/>
                </a:schemeClr>
              </a:solidFill>
              <a:latin typeface="Arial" panose="020B0604020202020204" pitchFamily="34" charset="0"/>
            </a:endParaRPr>
          </a:p>
        </p:txBody>
      </p:sp>
    </p:spTree>
    <p:extLst>
      <p:ext uri="{BB962C8B-B14F-4D97-AF65-F5344CB8AC3E}">
        <p14:creationId xmlns:p14="http://schemas.microsoft.com/office/powerpoint/2010/main" val="3792551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71E1E-BA53-4BD4-80BC-7FBF94AE18D1}"/>
              </a:ext>
            </a:extLst>
          </p:cNvPr>
          <p:cNvSpPr>
            <a:spLocks noGrp="1"/>
          </p:cNvSpPr>
          <p:nvPr>
            <p:ph type="title" idx="4294967295"/>
          </p:nvPr>
        </p:nvSpPr>
        <p:spPr>
          <a:xfrm>
            <a:off x="609598" y="951425"/>
            <a:ext cx="10972800" cy="495200"/>
          </a:xfrm>
          <a:prstGeom prst="rect">
            <a:avLst/>
          </a:prstGeom>
        </p:spPr>
        <p:txBody>
          <a:bodyPr>
            <a:noAutofit/>
          </a:bodyPr>
          <a:lstStyle/>
          <a:p>
            <a:r>
              <a:rPr lang="en-US" sz="2800" b="1" dirty="0">
                <a:solidFill>
                  <a:schemeClr val="accent1">
                    <a:lumMod val="50000"/>
                  </a:schemeClr>
                </a:solidFill>
                <a:latin typeface="+mn-lt"/>
              </a:rPr>
              <a:t>1. </a:t>
            </a:r>
            <a:r>
              <a:rPr lang="vi-VN" sz="2800" b="1" dirty="0">
                <a:solidFill>
                  <a:schemeClr val="accent1">
                    <a:lumMod val="50000"/>
                  </a:schemeClr>
                </a:solidFill>
                <a:latin typeface="+mn-lt"/>
              </a:rPr>
              <a:t>Cải tạo hệ thống chiếu sáng</a:t>
            </a:r>
            <a:endParaRPr lang="en-US" sz="2800" b="1" dirty="0">
              <a:latin typeface="+mn-lt"/>
            </a:endParaRPr>
          </a:p>
        </p:txBody>
      </p:sp>
      <p:sp>
        <p:nvSpPr>
          <p:cNvPr id="4" name="TextBox 3">
            <a:extLst>
              <a:ext uri="{FF2B5EF4-FFF2-40B4-BE49-F238E27FC236}">
                <a16:creationId xmlns:a16="http://schemas.microsoft.com/office/drawing/2014/main" id="{E78B87E5-8E14-409C-876C-C750445251FB}"/>
              </a:ext>
            </a:extLst>
          </p:cNvPr>
          <p:cNvSpPr txBox="1"/>
          <p:nvPr/>
        </p:nvSpPr>
        <p:spPr>
          <a:xfrm>
            <a:off x="609598" y="1555392"/>
            <a:ext cx="3644210" cy="430887"/>
          </a:xfrm>
          <a:prstGeom prst="rect">
            <a:avLst/>
          </a:prstGeom>
          <a:noFill/>
        </p:spPr>
        <p:txBody>
          <a:bodyPr wrap="square" rtlCol="0">
            <a:spAutoFit/>
          </a:bodyPr>
          <a:lstStyle/>
          <a:p>
            <a:r>
              <a:rPr lang="en-US" sz="2200" b="1" dirty="0">
                <a:solidFill>
                  <a:schemeClr val="accent5">
                    <a:lumMod val="50000"/>
                  </a:schemeClr>
                </a:solidFill>
                <a:latin typeface="+mn-lt"/>
                <a:cs typeface="Times New Roman" pitchFamily="18" charset="0"/>
              </a:rPr>
              <a:t>a. Hiện trạng</a:t>
            </a:r>
          </a:p>
        </p:txBody>
      </p:sp>
      <p:sp>
        <p:nvSpPr>
          <p:cNvPr id="5" name="Rectangle 4">
            <a:extLst>
              <a:ext uri="{FF2B5EF4-FFF2-40B4-BE49-F238E27FC236}">
                <a16:creationId xmlns:a16="http://schemas.microsoft.com/office/drawing/2014/main" id="{25585940-2461-439A-AC52-8D0585F2B4E3}"/>
              </a:ext>
            </a:extLst>
          </p:cNvPr>
          <p:cNvSpPr/>
          <p:nvPr/>
        </p:nvSpPr>
        <p:spPr>
          <a:xfrm>
            <a:off x="609598" y="1986279"/>
            <a:ext cx="10972801" cy="923330"/>
          </a:xfrm>
          <a:prstGeom prst="rect">
            <a:avLst/>
          </a:prstGeom>
        </p:spPr>
        <p:txBody>
          <a:bodyPr wrap="square">
            <a:spAutoFit/>
          </a:bodyPr>
          <a:lstStyle/>
          <a:p>
            <a:r>
              <a:rPr lang="es-ES_tradnl" sz="1800" dirty="0" err="1">
                <a:latin typeface="+mn-lt"/>
                <a:cs typeface="Times New Roman" panose="02020603050405020304" pitchFamily="18" charset="0"/>
              </a:rPr>
              <a:t>Hệ</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thống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chiếu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sáng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trong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nhà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xưởng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chủ</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yếu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đèn</a:t>
            </a:r>
            <a:r>
              <a:rPr lang="es-ES_tradnl" sz="1800" dirty="0">
                <a:latin typeface="+mn-lt"/>
                <a:cs typeface="Times New Roman" panose="02020603050405020304" pitchFamily="18" charset="0"/>
              </a:rPr>
              <a:t> cao </a:t>
            </a:r>
            <a:r>
              <a:rPr lang="es-ES_tradnl" sz="1800" dirty="0" err="1">
                <a:latin typeface="+mn-lt"/>
                <a:cs typeface="Times New Roman" panose="02020603050405020304" pitchFamily="18" charset="0"/>
              </a:rPr>
              <a:t>áp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thủy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ngân</a:t>
            </a:r>
            <a:r>
              <a:rPr lang="es-ES_tradnl" sz="1800" dirty="0">
                <a:latin typeface="+mn-lt"/>
                <a:cs typeface="Times New Roman" panose="02020603050405020304" pitchFamily="18" charset="0"/>
              </a:rPr>
              <a:t> 400 W, 250W, 125 W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bóng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đèn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huỳnh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quang</a:t>
            </a:r>
            <a:r>
              <a:rPr lang="es-ES_tradnl" sz="1800" dirty="0">
                <a:latin typeface="+mn-lt"/>
                <a:cs typeface="Times New Roman" panose="02020603050405020304" pitchFamily="18" charset="0"/>
              </a:rPr>
              <a:t> T8 </a:t>
            </a:r>
            <a:r>
              <a:rPr lang="es-ES_tradnl" sz="1800" dirty="0" err="1">
                <a:latin typeface="+mn-lt"/>
                <a:cs typeface="Times New Roman" panose="02020603050405020304" pitchFamily="18" charset="0"/>
              </a:rPr>
              <a:t>chấn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lưu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sắt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từ</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Các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thiết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bị</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chiếu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sáng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của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Công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đều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các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thiết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bị</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có</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hiệu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suất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thấp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dẫn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tới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tiêu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tốn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nhiều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điện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năng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trong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quá</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trình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sử</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dụng</a:t>
            </a:r>
            <a:r>
              <a:rPr lang="vi-VN" sz="1800" dirty="0">
                <a:latin typeface="+mn-lt"/>
                <a:cs typeface="Times New Roman" panose="02020603050405020304" pitchFamily="18" charset="0"/>
              </a:rPr>
              <a:t>. </a:t>
            </a:r>
          </a:p>
        </p:txBody>
      </p:sp>
      <p:sp>
        <p:nvSpPr>
          <p:cNvPr id="6" name="TextBox 5">
            <a:extLst>
              <a:ext uri="{FF2B5EF4-FFF2-40B4-BE49-F238E27FC236}">
                <a16:creationId xmlns:a16="http://schemas.microsoft.com/office/drawing/2014/main" id="{D8E574BF-0161-4161-AD82-A8217FA07FBD}"/>
              </a:ext>
            </a:extLst>
          </p:cNvPr>
          <p:cNvSpPr txBox="1"/>
          <p:nvPr/>
        </p:nvSpPr>
        <p:spPr>
          <a:xfrm>
            <a:off x="609598" y="3011078"/>
            <a:ext cx="3644210" cy="430887"/>
          </a:xfrm>
          <a:prstGeom prst="rect">
            <a:avLst/>
          </a:prstGeom>
          <a:noFill/>
        </p:spPr>
        <p:txBody>
          <a:bodyPr wrap="square" rtlCol="0">
            <a:spAutoFit/>
          </a:bodyPr>
          <a:lstStyle/>
          <a:p>
            <a:r>
              <a:rPr lang="en-US" sz="2200" b="1" dirty="0">
                <a:solidFill>
                  <a:schemeClr val="accent5">
                    <a:lumMod val="50000"/>
                  </a:schemeClr>
                </a:solidFill>
                <a:latin typeface="+mn-lt"/>
                <a:cs typeface="Times New Roman" pitchFamily="18" charset="0"/>
              </a:rPr>
              <a:t>b. Mô tả giải pháp</a:t>
            </a:r>
          </a:p>
        </p:txBody>
      </p:sp>
      <p:sp>
        <p:nvSpPr>
          <p:cNvPr id="7" name="Rectangle 6">
            <a:extLst>
              <a:ext uri="{FF2B5EF4-FFF2-40B4-BE49-F238E27FC236}">
                <a16:creationId xmlns:a16="http://schemas.microsoft.com/office/drawing/2014/main" id="{733EBF1F-512E-498B-A0DE-478DB4AE43A1}"/>
              </a:ext>
            </a:extLst>
          </p:cNvPr>
          <p:cNvSpPr/>
          <p:nvPr/>
        </p:nvSpPr>
        <p:spPr>
          <a:xfrm>
            <a:off x="563572" y="3429000"/>
            <a:ext cx="8305799" cy="369332"/>
          </a:xfrm>
          <a:prstGeom prst="rect">
            <a:avLst/>
          </a:prstGeom>
        </p:spPr>
        <p:txBody>
          <a:bodyPr wrap="square">
            <a:spAutoFit/>
          </a:bodyPr>
          <a:lstStyle/>
          <a:p>
            <a:r>
              <a:rPr lang="vi-VN" sz="1800" i="1" dirty="0">
                <a:latin typeface="Times New Roman" panose="02020603050405020304" pitchFamily="18" charset="0"/>
                <a:cs typeface="Times New Roman" panose="02020603050405020304" pitchFamily="18" charset="0"/>
              </a:rPr>
              <a:t>“ </a:t>
            </a:r>
            <a:r>
              <a:rPr lang="vi-VN" sz="1800" i="1" dirty="0">
                <a:latin typeface="+mn-lt"/>
                <a:cs typeface="Times New Roman" panose="02020603050405020304" pitchFamily="18" charset="0"/>
              </a:rPr>
              <a:t>Cải tạo hệ thống chiếu sáng” </a:t>
            </a:r>
          </a:p>
        </p:txBody>
      </p:sp>
      <p:sp>
        <p:nvSpPr>
          <p:cNvPr id="8" name="TextBox 7">
            <a:extLst>
              <a:ext uri="{FF2B5EF4-FFF2-40B4-BE49-F238E27FC236}">
                <a16:creationId xmlns:a16="http://schemas.microsoft.com/office/drawing/2014/main" id="{D5817400-1893-4B8D-95C1-48A01A3F04B5}"/>
              </a:ext>
            </a:extLst>
          </p:cNvPr>
          <p:cNvSpPr txBox="1"/>
          <p:nvPr/>
        </p:nvSpPr>
        <p:spPr>
          <a:xfrm>
            <a:off x="609598" y="3822851"/>
            <a:ext cx="5036290" cy="430887"/>
          </a:xfrm>
          <a:prstGeom prst="rect">
            <a:avLst/>
          </a:prstGeom>
          <a:noFill/>
        </p:spPr>
        <p:txBody>
          <a:bodyPr wrap="square" rtlCol="0">
            <a:spAutoFit/>
          </a:bodyPr>
          <a:lstStyle/>
          <a:p>
            <a:r>
              <a:rPr lang="en-US" sz="2200" b="1" dirty="0">
                <a:latin typeface="+mn-lt"/>
                <a:cs typeface="Times New Roman" pitchFamily="18" charset="0"/>
              </a:rPr>
              <a:t>Phương án thực hiện giải pháp</a:t>
            </a:r>
          </a:p>
        </p:txBody>
      </p:sp>
      <p:sp>
        <p:nvSpPr>
          <p:cNvPr id="9" name="Rectangle 8">
            <a:extLst>
              <a:ext uri="{FF2B5EF4-FFF2-40B4-BE49-F238E27FC236}">
                <a16:creationId xmlns:a16="http://schemas.microsoft.com/office/drawing/2014/main" id="{51D0FF30-5D2F-4BE7-8D32-2248864F0BA7}"/>
              </a:ext>
            </a:extLst>
          </p:cNvPr>
          <p:cNvSpPr/>
          <p:nvPr/>
        </p:nvSpPr>
        <p:spPr>
          <a:xfrm>
            <a:off x="539665" y="4272677"/>
            <a:ext cx="11042733" cy="1764650"/>
          </a:xfrm>
          <a:prstGeom prst="rect">
            <a:avLst/>
          </a:prstGeom>
        </p:spPr>
        <p:txBody>
          <a:bodyPr wrap="square">
            <a:spAutoFit/>
          </a:bodyPr>
          <a:lstStyle/>
          <a:p>
            <a:pPr marL="285750" indent="-285750">
              <a:buFont typeface="Wingdings" panose="05000000000000000000" pitchFamily="2" charset="2"/>
              <a:buChar char="ü"/>
            </a:pPr>
            <a:r>
              <a:rPr lang="en-US" sz="1800" dirty="0">
                <a:latin typeface="+mn-lt"/>
              </a:rPr>
              <a:t> </a:t>
            </a:r>
            <a:r>
              <a:rPr lang="en-US" sz="1800" dirty="0" err="1">
                <a:latin typeface="+mn-lt"/>
                <a:cs typeface="Times New Roman" panose="02020603050405020304" pitchFamily="18" charset="0"/>
              </a:rPr>
              <a:t>Thay</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thế</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dần</a:t>
            </a:r>
            <a:r>
              <a:rPr lang="en-US" sz="1800" dirty="0">
                <a:latin typeface="+mn-lt"/>
                <a:cs typeface="Times New Roman" panose="02020603050405020304" pitchFamily="18" charset="0"/>
              </a:rPr>
              <a:t> 219 </a:t>
            </a:r>
            <a:r>
              <a:rPr lang="en-US" sz="1800" dirty="0" err="1">
                <a:latin typeface="+mn-lt"/>
                <a:cs typeface="Times New Roman" panose="02020603050405020304" pitchFamily="18" charset="0"/>
              </a:rPr>
              <a:t>bóng</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đèn</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cao</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áp</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thủy</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ngân</a:t>
            </a:r>
            <a:r>
              <a:rPr lang="en-US" sz="1800" dirty="0">
                <a:latin typeface="+mn-lt"/>
                <a:cs typeface="Times New Roman" panose="02020603050405020304" pitchFamily="18" charset="0"/>
              </a:rPr>
              <a:t> 400 W </a:t>
            </a:r>
            <a:r>
              <a:rPr lang="en-US" sz="1800" dirty="0" err="1">
                <a:latin typeface="+mn-lt"/>
                <a:cs typeface="Times New Roman" panose="02020603050405020304" pitchFamily="18" charset="0"/>
              </a:rPr>
              <a:t>bằng</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các</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bóng</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đèn</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cao</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áp</a:t>
            </a:r>
            <a:r>
              <a:rPr lang="en-US" sz="1800" dirty="0">
                <a:latin typeface="+mn-lt"/>
                <a:cs typeface="Times New Roman" panose="02020603050405020304" pitchFamily="18" charset="0"/>
              </a:rPr>
              <a:t> Sodium 250W</a:t>
            </a:r>
          </a:p>
          <a:p>
            <a:pPr marL="285750" indent="-285750">
              <a:buFont typeface="Wingdings" panose="05000000000000000000" pitchFamily="2" charset="2"/>
              <a:buChar char="ü"/>
            </a:pP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Thay</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thế</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dần</a:t>
            </a:r>
            <a:r>
              <a:rPr lang="en-US" sz="1800" dirty="0">
                <a:latin typeface="+mn-lt"/>
                <a:cs typeface="Times New Roman" panose="02020603050405020304" pitchFamily="18" charset="0"/>
              </a:rPr>
              <a:t> 176 </a:t>
            </a:r>
            <a:r>
              <a:rPr lang="en-US" sz="1800" dirty="0" err="1">
                <a:latin typeface="+mn-lt"/>
                <a:cs typeface="Times New Roman" panose="02020603050405020304" pitchFamily="18" charset="0"/>
              </a:rPr>
              <a:t>bóng</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đèn</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cao</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áp</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thủy</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ngân</a:t>
            </a:r>
            <a:r>
              <a:rPr lang="en-US" sz="1800" dirty="0">
                <a:latin typeface="+mn-lt"/>
                <a:cs typeface="Times New Roman" panose="02020603050405020304" pitchFamily="18" charset="0"/>
              </a:rPr>
              <a:t> 250 W </a:t>
            </a:r>
            <a:r>
              <a:rPr lang="en-US" sz="1800" dirty="0" err="1">
                <a:latin typeface="+mn-lt"/>
                <a:cs typeface="Times New Roman" panose="02020603050405020304" pitchFamily="18" charset="0"/>
              </a:rPr>
              <a:t>bằng</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các</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bóng</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đèn</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cao</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áp</a:t>
            </a:r>
            <a:r>
              <a:rPr lang="en-US" sz="1800" dirty="0">
                <a:latin typeface="+mn-lt"/>
                <a:cs typeface="Times New Roman" panose="02020603050405020304" pitchFamily="18" charset="0"/>
              </a:rPr>
              <a:t> Sodium 150W</a:t>
            </a:r>
            <a:endParaRPr lang="vi-VN" sz="1800" dirty="0">
              <a:latin typeface="+mn-lt"/>
              <a:cs typeface="Times New Roman" panose="02020603050405020304" pitchFamily="18" charset="0"/>
            </a:endParaRPr>
          </a:p>
          <a:p>
            <a:pPr marL="285750" indent="-285750">
              <a:buFont typeface="Wingdings" panose="05000000000000000000" pitchFamily="2" charset="2"/>
              <a:buChar char="ü"/>
            </a:pPr>
            <a:r>
              <a:rPr lang="en-US" sz="1800" dirty="0" err="1">
                <a:latin typeface="+mn-lt"/>
                <a:cs typeface="Times New Roman" panose="02020603050405020304" pitchFamily="18" charset="0"/>
              </a:rPr>
              <a:t>Thay</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thế</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dần</a:t>
            </a:r>
            <a:r>
              <a:rPr lang="en-US" sz="1800" dirty="0">
                <a:latin typeface="+mn-lt"/>
                <a:cs typeface="Times New Roman" panose="02020603050405020304" pitchFamily="18" charset="0"/>
              </a:rPr>
              <a:t> 126 </a:t>
            </a:r>
            <a:r>
              <a:rPr lang="en-US" sz="1800" dirty="0" err="1">
                <a:latin typeface="+mn-lt"/>
                <a:cs typeface="Times New Roman" panose="02020603050405020304" pitchFamily="18" charset="0"/>
              </a:rPr>
              <a:t>bóng</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đèn</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cao</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áp</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thủy</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ngân</a:t>
            </a:r>
            <a:r>
              <a:rPr lang="en-US" sz="1800" dirty="0">
                <a:latin typeface="+mn-lt"/>
                <a:cs typeface="Times New Roman" panose="02020603050405020304" pitchFamily="18" charset="0"/>
              </a:rPr>
              <a:t> 125 W </a:t>
            </a:r>
            <a:r>
              <a:rPr lang="en-US" sz="1800" dirty="0" err="1">
                <a:latin typeface="+mn-lt"/>
                <a:cs typeface="Times New Roman" panose="02020603050405020304" pitchFamily="18" charset="0"/>
              </a:rPr>
              <a:t>bằng</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các</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bóng</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đèn</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cao</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áp</a:t>
            </a:r>
            <a:r>
              <a:rPr lang="en-US" sz="1800" dirty="0">
                <a:latin typeface="+mn-lt"/>
                <a:cs typeface="Times New Roman" panose="02020603050405020304" pitchFamily="18" charset="0"/>
              </a:rPr>
              <a:t> Sodium 70W</a:t>
            </a:r>
            <a:endParaRPr lang="vi-VN" sz="1800" dirty="0">
              <a:latin typeface="+mn-lt"/>
              <a:cs typeface="Times New Roman" panose="02020603050405020304" pitchFamily="18" charset="0"/>
            </a:endParaRPr>
          </a:p>
          <a:p>
            <a:pPr marL="285750" indent="-285750">
              <a:buFont typeface="Wingdings" panose="05000000000000000000" pitchFamily="2" charset="2"/>
              <a:buChar char="ü"/>
            </a:pP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Thay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thế</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dần</a:t>
            </a:r>
            <a:r>
              <a:rPr lang="es-ES_tradnl" sz="1800" dirty="0">
                <a:latin typeface="+mn-lt"/>
                <a:cs typeface="Times New Roman" panose="02020603050405020304" pitchFamily="18" charset="0"/>
              </a:rPr>
              <a:t> 3170 </a:t>
            </a:r>
            <a:r>
              <a:rPr lang="es-ES_tradnl" sz="1800" dirty="0" err="1">
                <a:latin typeface="+mn-lt"/>
                <a:cs typeface="Times New Roman" panose="02020603050405020304" pitchFamily="18" charset="0"/>
              </a:rPr>
              <a:t>bộ</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đèn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huỳnh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quang</a:t>
            </a:r>
            <a:r>
              <a:rPr lang="es-ES_tradnl" sz="1800" dirty="0">
                <a:latin typeface="+mn-lt"/>
                <a:cs typeface="Times New Roman" panose="02020603050405020304" pitchFamily="18" charset="0"/>
              </a:rPr>
              <a:t> T8, 1,2m, 36W, </a:t>
            </a:r>
            <a:r>
              <a:rPr lang="es-ES_tradnl" sz="1800" dirty="0" err="1">
                <a:latin typeface="+mn-lt"/>
                <a:cs typeface="Times New Roman" panose="02020603050405020304" pitchFamily="18" charset="0"/>
              </a:rPr>
              <a:t>chấn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lưu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sắt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từ</a:t>
            </a:r>
            <a:r>
              <a:rPr lang="es-ES_tradnl" sz="1800" dirty="0">
                <a:latin typeface="+mn-lt"/>
                <a:cs typeface="Times New Roman" panose="02020603050405020304" pitchFamily="18" charset="0"/>
              </a:rPr>
              <a:t> (12W) </a:t>
            </a:r>
            <a:r>
              <a:rPr lang="es-ES_tradnl" sz="1800" dirty="0" err="1">
                <a:latin typeface="+mn-lt"/>
                <a:cs typeface="Times New Roman" panose="02020603050405020304" pitchFamily="18" charset="0"/>
              </a:rPr>
              <a:t>bằng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các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đèn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huỳnh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quang</a:t>
            </a:r>
            <a:r>
              <a:rPr lang="es-ES_tradnl" sz="1800" dirty="0">
                <a:latin typeface="+mn-lt"/>
                <a:cs typeface="Times New Roman" panose="02020603050405020304" pitchFamily="18" charset="0"/>
              </a:rPr>
              <a:t> T5 1,2m, 28W </a:t>
            </a:r>
            <a:r>
              <a:rPr lang="es-ES_tradnl" sz="1800" dirty="0" err="1">
                <a:latin typeface="+mn-lt"/>
                <a:cs typeface="Times New Roman" panose="02020603050405020304" pitchFamily="18" charset="0"/>
              </a:rPr>
              <a:t>chấn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lưu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điện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tử</a:t>
            </a:r>
            <a:r>
              <a:rPr lang="es-ES_tradnl" sz="1800" dirty="0">
                <a:latin typeface="+mn-lt"/>
                <a:cs typeface="Times New Roman" panose="02020603050405020304" pitchFamily="18" charset="0"/>
              </a:rPr>
              <a:t> (3,5W) </a:t>
            </a:r>
            <a:r>
              <a:rPr lang="es-ES_tradnl" sz="1800" dirty="0" err="1">
                <a:latin typeface="+mn-lt"/>
                <a:cs typeface="Times New Roman" panose="02020603050405020304" pitchFamily="18" charset="0"/>
              </a:rPr>
              <a:t>có</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sáng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tương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đương</a:t>
            </a:r>
            <a:r>
              <a:rPr lang="es-ES_tradnl" sz="1800" dirty="0">
                <a:latin typeface="+mn-lt"/>
                <a:cs typeface="Times New Roman" panose="02020603050405020304" pitchFamily="18" charset="0"/>
              </a:rPr>
              <a:t>.</a:t>
            </a:r>
            <a:endParaRPr lang="vi-VN" sz="1800" dirty="0">
              <a:latin typeface="+mn-lt"/>
              <a:cs typeface="Times New Roman" panose="02020603050405020304" pitchFamily="18" charset="0"/>
            </a:endParaRPr>
          </a:p>
          <a:p>
            <a:endParaRPr lang="vi-V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865268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4BCAD8-5EA6-4566-B3D8-5B427E3AFE17}"/>
              </a:ext>
            </a:extLst>
          </p:cNvPr>
          <p:cNvPicPr>
            <a:picLocks noChangeAspect="1"/>
          </p:cNvPicPr>
          <p:nvPr/>
        </p:nvPicPr>
        <p:blipFill>
          <a:blip r:embed="rId2"/>
          <a:stretch>
            <a:fillRect/>
          </a:stretch>
        </p:blipFill>
        <p:spPr>
          <a:xfrm>
            <a:off x="1468714" y="2586647"/>
            <a:ext cx="4316079" cy="3813844"/>
          </a:xfrm>
          <a:prstGeom prst="rect">
            <a:avLst/>
          </a:prstGeom>
        </p:spPr>
      </p:pic>
      <p:sp>
        <p:nvSpPr>
          <p:cNvPr id="5" name="Rectangle 4">
            <a:extLst>
              <a:ext uri="{FF2B5EF4-FFF2-40B4-BE49-F238E27FC236}">
                <a16:creationId xmlns:a16="http://schemas.microsoft.com/office/drawing/2014/main" id="{3A0F68DE-0A0A-4B86-939D-F7E93E4261D2}"/>
              </a:ext>
            </a:extLst>
          </p:cNvPr>
          <p:cNvSpPr/>
          <p:nvPr/>
        </p:nvSpPr>
        <p:spPr>
          <a:xfrm>
            <a:off x="1585170" y="2217315"/>
            <a:ext cx="4084773" cy="338554"/>
          </a:xfrm>
          <a:prstGeom prst="rect">
            <a:avLst/>
          </a:prstGeom>
        </p:spPr>
        <p:txBody>
          <a:bodyPr wrap="none">
            <a:spAutoFit/>
          </a:bodyPr>
          <a:lstStyle/>
          <a:p>
            <a:r>
              <a:rPr lang="es-ES_tradnl" sz="1600" b="1" dirty="0">
                <a:latin typeface="+mn-lt"/>
                <a:ea typeface="Times New Roman" panose="02020603050405020304" pitchFamily="18" charset="0"/>
              </a:rPr>
              <a:t>Thông số kỹ thuật của các đèn tiêu biểu</a:t>
            </a:r>
            <a:endParaRPr lang="en-US" sz="1600" b="1" dirty="0">
              <a:latin typeface="+mn-lt"/>
            </a:endParaRPr>
          </a:p>
        </p:txBody>
      </p:sp>
      <p:pic>
        <p:nvPicPr>
          <p:cNvPr id="6" name="Picture 5">
            <a:extLst>
              <a:ext uri="{FF2B5EF4-FFF2-40B4-BE49-F238E27FC236}">
                <a16:creationId xmlns:a16="http://schemas.microsoft.com/office/drawing/2014/main" id="{A3655474-EB76-4105-8193-02DACD499A5F}"/>
              </a:ext>
            </a:extLst>
          </p:cNvPr>
          <p:cNvPicPr>
            <a:picLocks noChangeAspect="1"/>
          </p:cNvPicPr>
          <p:nvPr/>
        </p:nvPicPr>
        <p:blipFill>
          <a:blip r:embed="rId3"/>
          <a:stretch>
            <a:fillRect/>
          </a:stretch>
        </p:blipFill>
        <p:spPr>
          <a:xfrm>
            <a:off x="6084678" y="2244354"/>
            <a:ext cx="4814405" cy="4773756"/>
          </a:xfrm>
          <a:prstGeom prst="rect">
            <a:avLst/>
          </a:prstGeom>
        </p:spPr>
      </p:pic>
      <p:sp>
        <p:nvSpPr>
          <p:cNvPr id="10" name="Title 1">
            <a:extLst>
              <a:ext uri="{FF2B5EF4-FFF2-40B4-BE49-F238E27FC236}">
                <a16:creationId xmlns:a16="http://schemas.microsoft.com/office/drawing/2014/main" id="{5EED1C2A-61CD-49BF-B242-F659E46B2B34}"/>
              </a:ext>
            </a:extLst>
          </p:cNvPr>
          <p:cNvSpPr>
            <a:spLocks noGrp="1"/>
          </p:cNvSpPr>
          <p:nvPr>
            <p:ph type="title" idx="4294967295"/>
          </p:nvPr>
        </p:nvSpPr>
        <p:spPr>
          <a:xfrm>
            <a:off x="598278" y="1031949"/>
            <a:ext cx="10972800" cy="495200"/>
          </a:xfrm>
          <a:prstGeom prst="rect">
            <a:avLst/>
          </a:prstGeom>
        </p:spPr>
        <p:txBody>
          <a:bodyPr>
            <a:noAutofit/>
          </a:bodyPr>
          <a:lstStyle/>
          <a:p>
            <a:r>
              <a:rPr lang="en-US" sz="2800" b="1" dirty="0">
                <a:solidFill>
                  <a:schemeClr val="accent1">
                    <a:lumMod val="50000"/>
                  </a:schemeClr>
                </a:solidFill>
                <a:latin typeface="+mn-lt"/>
              </a:rPr>
              <a:t>1. </a:t>
            </a:r>
            <a:r>
              <a:rPr lang="vi-VN" sz="2800" b="1" dirty="0">
                <a:solidFill>
                  <a:schemeClr val="accent1">
                    <a:lumMod val="50000"/>
                  </a:schemeClr>
                </a:solidFill>
                <a:latin typeface="+mn-lt"/>
              </a:rPr>
              <a:t>Cải tạo hệ thống chiếu sáng</a:t>
            </a:r>
            <a:endParaRPr lang="en-US" sz="2800" b="1" dirty="0">
              <a:latin typeface="+mn-lt"/>
            </a:endParaRPr>
          </a:p>
        </p:txBody>
      </p:sp>
      <p:sp>
        <p:nvSpPr>
          <p:cNvPr id="7" name="TextBox 6">
            <a:extLst>
              <a:ext uri="{FF2B5EF4-FFF2-40B4-BE49-F238E27FC236}">
                <a16:creationId xmlns:a16="http://schemas.microsoft.com/office/drawing/2014/main" id="{28375D62-D64C-47B2-B40F-65AEF333934A}"/>
              </a:ext>
            </a:extLst>
          </p:cNvPr>
          <p:cNvSpPr txBox="1"/>
          <p:nvPr/>
        </p:nvSpPr>
        <p:spPr>
          <a:xfrm>
            <a:off x="598278" y="1613575"/>
            <a:ext cx="3644210" cy="430887"/>
          </a:xfrm>
          <a:prstGeom prst="rect">
            <a:avLst/>
          </a:prstGeom>
          <a:noFill/>
        </p:spPr>
        <p:txBody>
          <a:bodyPr wrap="square" rtlCol="0">
            <a:spAutoFit/>
          </a:bodyPr>
          <a:lstStyle/>
          <a:p>
            <a:r>
              <a:rPr lang="en-US" sz="2200" b="1" dirty="0">
                <a:solidFill>
                  <a:schemeClr val="accent5">
                    <a:lumMod val="50000"/>
                  </a:schemeClr>
                </a:solidFill>
                <a:latin typeface="+mn-lt"/>
                <a:cs typeface="Times New Roman" pitchFamily="18" charset="0"/>
              </a:rPr>
              <a:t>b. Mô tả giải pháp</a:t>
            </a:r>
          </a:p>
        </p:txBody>
      </p:sp>
    </p:spTree>
    <p:extLst>
      <p:ext uri="{BB962C8B-B14F-4D97-AF65-F5344CB8AC3E}">
        <p14:creationId xmlns:p14="http://schemas.microsoft.com/office/powerpoint/2010/main" val="36059858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586F3BF-3C97-4659-8AD2-FD15EF782645}"/>
              </a:ext>
            </a:extLst>
          </p:cNvPr>
          <p:cNvSpPr txBox="1"/>
          <p:nvPr/>
        </p:nvSpPr>
        <p:spPr>
          <a:xfrm>
            <a:off x="609599" y="2194978"/>
            <a:ext cx="3644210" cy="430887"/>
          </a:xfrm>
          <a:prstGeom prst="rect">
            <a:avLst/>
          </a:prstGeom>
          <a:noFill/>
        </p:spPr>
        <p:txBody>
          <a:bodyPr wrap="square" rtlCol="0">
            <a:spAutoFit/>
          </a:bodyPr>
          <a:lstStyle/>
          <a:p>
            <a:r>
              <a:rPr lang="en-US" sz="2200" b="1" dirty="0" err="1">
                <a:latin typeface="+mn-lt"/>
                <a:cs typeface="Times New Roman" pitchFamily="18" charset="0"/>
              </a:rPr>
              <a:t>Nguyên</a:t>
            </a:r>
            <a:r>
              <a:rPr lang="en-US" sz="2200" b="1" dirty="0">
                <a:latin typeface="+mn-lt"/>
                <a:cs typeface="Times New Roman" pitchFamily="18" charset="0"/>
              </a:rPr>
              <a:t> </a:t>
            </a:r>
            <a:r>
              <a:rPr lang="en-US" sz="2200" b="1" dirty="0" err="1">
                <a:latin typeface="+mn-lt"/>
                <a:cs typeface="Times New Roman" pitchFamily="18" charset="0"/>
              </a:rPr>
              <a:t>tắc</a:t>
            </a:r>
            <a:r>
              <a:rPr lang="en-US" sz="2200" b="1" dirty="0">
                <a:latin typeface="+mn-lt"/>
                <a:cs typeface="Times New Roman" pitchFamily="18" charset="0"/>
              </a:rPr>
              <a:t> </a:t>
            </a:r>
            <a:r>
              <a:rPr lang="en-US" sz="2200" b="1" dirty="0" err="1">
                <a:latin typeface="+mn-lt"/>
                <a:cs typeface="Times New Roman" pitchFamily="18" charset="0"/>
              </a:rPr>
              <a:t>tiết</a:t>
            </a:r>
            <a:r>
              <a:rPr lang="en-US" sz="2200" b="1" dirty="0">
                <a:latin typeface="+mn-lt"/>
                <a:cs typeface="Times New Roman" pitchFamily="18" charset="0"/>
              </a:rPr>
              <a:t> </a:t>
            </a:r>
            <a:r>
              <a:rPr lang="en-US" sz="2200" b="1" dirty="0" err="1">
                <a:latin typeface="+mn-lt"/>
                <a:cs typeface="Times New Roman" pitchFamily="18" charset="0"/>
              </a:rPr>
              <a:t>kiệm</a:t>
            </a:r>
            <a:endParaRPr lang="en-US" sz="2200" b="1" dirty="0">
              <a:latin typeface="+mn-lt"/>
              <a:cs typeface="Times New Roman" pitchFamily="18" charset="0"/>
            </a:endParaRPr>
          </a:p>
        </p:txBody>
      </p:sp>
      <p:sp>
        <p:nvSpPr>
          <p:cNvPr id="5" name="TextBox 4">
            <a:extLst>
              <a:ext uri="{FF2B5EF4-FFF2-40B4-BE49-F238E27FC236}">
                <a16:creationId xmlns:a16="http://schemas.microsoft.com/office/drawing/2014/main" id="{FF762303-1C2B-4958-9EA7-B387A8186446}"/>
              </a:ext>
            </a:extLst>
          </p:cNvPr>
          <p:cNvSpPr txBox="1"/>
          <p:nvPr/>
        </p:nvSpPr>
        <p:spPr>
          <a:xfrm>
            <a:off x="609600" y="2591827"/>
            <a:ext cx="10972799" cy="646331"/>
          </a:xfrm>
          <a:prstGeom prst="rect">
            <a:avLst/>
          </a:prstGeom>
          <a:noFill/>
        </p:spPr>
        <p:txBody>
          <a:bodyPr wrap="square" rtlCol="0">
            <a:spAutoFit/>
          </a:bodyPr>
          <a:lstStyle/>
          <a:p>
            <a:r>
              <a:rPr lang="vi-VN" sz="1800" dirty="0">
                <a:latin typeface="+mn-lt"/>
              </a:rPr>
              <a:t>Nâng cao hiệu quả sử dụng chiếu sáng bằng cách thay thế các thiết bị chiếu sáng hiện tại có hiệu suất thấp bằng các thiết bị chiếu sáng hiệu suất cao và đảm bảo được các yêu cầu chất lượng sáng cần thiết. </a:t>
            </a:r>
          </a:p>
        </p:txBody>
      </p:sp>
      <p:pic>
        <p:nvPicPr>
          <p:cNvPr id="6" name="Picture 5">
            <a:extLst>
              <a:ext uri="{FF2B5EF4-FFF2-40B4-BE49-F238E27FC236}">
                <a16:creationId xmlns:a16="http://schemas.microsoft.com/office/drawing/2014/main" id="{9D9C58ED-21D9-44FD-93D0-67E4FDDC19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9096" y="3545867"/>
            <a:ext cx="3519047" cy="2635835"/>
          </a:xfrm>
          <a:prstGeom prst="rect">
            <a:avLst/>
          </a:prstGeom>
        </p:spPr>
      </p:pic>
      <p:pic>
        <p:nvPicPr>
          <p:cNvPr id="7" name="Picture 6">
            <a:extLst>
              <a:ext uri="{FF2B5EF4-FFF2-40B4-BE49-F238E27FC236}">
                <a16:creationId xmlns:a16="http://schemas.microsoft.com/office/drawing/2014/main" id="{74871692-DFA2-4C21-ADDE-77ADAD12E5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flipH="1">
            <a:off x="6733861" y="3592447"/>
            <a:ext cx="3936600" cy="2589255"/>
          </a:xfrm>
          <a:prstGeom prst="rect">
            <a:avLst/>
          </a:prstGeom>
        </p:spPr>
      </p:pic>
      <p:sp>
        <p:nvSpPr>
          <p:cNvPr id="8" name="TextBox 7">
            <a:extLst>
              <a:ext uri="{FF2B5EF4-FFF2-40B4-BE49-F238E27FC236}">
                <a16:creationId xmlns:a16="http://schemas.microsoft.com/office/drawing/2014/main" id="{C188B461-F248-401B-963D-F12A3CDDF2DC}"/>
              </a:ext>
            </a:extLst>
          </p:cNvPr>
          <p:cNvSpPr txBox="1"/>
          <p:nvPr/>
        </p:nvSpPr>
        <p:spPr>
          <a:xfrm>
            <a:off x="2628899" y="6181702"/>
            <a:ext cx="6934200" cy="338554"/>
          </a:xfrm>
          <a:prstGeom prst="rect">
            <a:avLst/>
          </a:prstGeom>
          <a:noFill/>
        </p:spPr>
        <p:txBody>
          <a:bodyPr wrap="square" rtlCol="0">
            <a:spAutoFit/>
          </a:bodyPr>
          <a:lstStyle/>
          <a:p>
            <a:r>
              <a:rPr lang="vi-VN" sz="1600" b="1" dirty="0">
                <a:latin typeface="+mn-lt"/>
              </a:rPr>
              <a:t>Bóng đèn cao áp sodium 250kW và đèn huỳnh quang Metal halide</a:t>
            </a:r>
          </a:p>
        </p:txBody>
      </p:sp>
      <p:sp>
        <p:nvSpPr>
          <p:cNvPr id="11" name="Title 1">
            <a:extLst>
              <a:ext uri="{FF2B5EF4-FFF2-40B4-BE49-F238E27FC236}">
                <a16:creationId xmlns:a16="http://schemas.microsoft.com/office/drawing/2014/main" id="{B1B7E3F1-7AE1-4F81-8CD1-8B193512D483}"/>
              </a:ext>
            </a:extLst>
          </p:cNvPr>
          <p:cNvSpPr>
            <a:spLocks noGrp="1"/>
          </p:cNvSpPr>
          <p:nvPr>
            <p:ph type="title" idx="4294967295"/>
          </p:nvPr>
        </p:nvSpPr>
        <p:spPr>
          <a:xfrm>
            <a:off x="609600" y="1127769"/>
            <a:ext cx="10972800" cy="495200"/>
          </a:xfrm>
          <a:prstGeom prst="rect">
            <a:avLst/>
          </a:prstGeom>
        </p:spPr>
        <p:txBody>
          <a:bodyPr>
            <a:noAutofit/>
          </a:bodyPr>
          <a:lstStyle/>
          <a:p>
            <a:r>
              <a:rPr lang="en-US" sz="2800" b="1" dirty="0">
                <a:solidFill>
                  <a:schemeClr val="accent1">
                    <a:lumMod val="50000"/>
                  </a:schemeClr>
                </a:solidFill>
                <a:latin typeface="+mn-lt"/>
              </a:rPr>
              <a:t>1. </a:t>
            </a:r>
            <a:r>
              <a:rPr lang="vi-VN" sz="2800" b="1" dirty="0">
                <a:solidFill>
                  <a:schemeClr val="accent1">
                    <a:lumMod val="50000"/>
                  </a:schemeClr>
                </a:solidFill>
                <a:latin typeface="+mn-lt"/>
              </a:rPr>
              <a:t>Cải tạo hệ thống chiếu sáng</a:t>
            </a:r>
            <a:endParaRPr lang="en-US" sz="2800" b="1" dirty="0">
              <a:latin typeface="+mn-lt"/>
            </a:endParaRPr>
          </a:p>
        </p:txBody>
      </p:sp>
      <p:sp>
        <p:nvSpPr>
          <p:cNvPr id="10" name="TextBox 9">
            <a:extLst>
              <a:ext uri="{FF2B5EF4-FFF2-40B4-BE49-F238E27FC236}">
                <a16:creationId xmlns:a16="http://schemas.microsoft.com/office/drawing/2014/main" id="{7E84476D-3F42-4C77-BB38-323C29A52FB0}"/>
              </a:ext>
            </a:extLst>
          </p:cNvPr>
          <p:cNvSpPr txBox="1"/>
          <p:nvPr/>
        </p:nvSpPr>
        <p:spPr>
          <a:xfrm>
            <a:off x="546324" y="1821393"/>
            <a:ext cx="3644210" cy="430887"/>
          </a:xfrm>
          <a:prstGeom prst="rect">
            <a:avLst/>
          </a:prstGeom>
          <a:noFill/>
        </p:spPr>
        <p:txBody>
          <a:bodyPr wrap="square" rtlCol="0">
            <a:spAutoFit/>
          </a:bodyPr>
          <a:lstStyle/>
          <a:p>
            <a:r>
              <a:rPr lang="en-US" sz="2200" b="1" dirty="0">
                <a:solidFill>
                  <a:schemeClr val="accent5">
                    <a:lumMod val="50000"/>
                  </a:schemeClr>
                </a:solidFill>
                <a:latin typeface="+mn-lt"/>
                <a:cs typeface="Times New Roman" pitchFamily="18" charset="0"/>
              </a:rPr>
              <a:t>b. Mô tả giải pháp</a:t>
            </a:r>
          </a:p>
        </p:txBody>
      </p:sp>
    </p:spTree>
    <p:extLst>
      <p:ext uri="{BB962C8B-B14F-4D97-AF65-F5344CB8AC3E}">
        <p14:creationId xmlns:p14="http://schemas.microsoft.com/office/powerpoint/2010/main" val="7990351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6A08A44-19FF-4332-876C-89AA29F4A2AD}"/>
              </a:ext>
            </a:extLst>
          </p:cNvPr>
          <p:cNvGraphicFramePr>
            <a:graphicFrameLocks noGrp="1"/>
          </p:cNvGraphicFramePr>
          <p:nvPr>
            <p:extLst>
              <p:ext uri="{D42A27DB-BD31-4B8C-83A1-F6EECF244321}">
                <p14:modId xmlns:p14="http://schemas.microsoft.com/office/powerpoint/2010/main" val="81437664"/>
              </p:ext>
            </p:extLst>
          </p:nvPr>
        </p:nvGraphicFramePr>
        <p:xfrm>
          <a:off x="2552700" y="2174221"/>
          <a:ext cx="7356986" cy="4381039"/>
        </p:xfrm>
        <a:graphic>
          <a:graphicData uri="http://schemas.openxmlformats.org/drawingml/2006/table">
            <a:tbl>
              <a:tblPr firstRow="1" bandRow="1">
                <a:tableStyleId>{5C22544A-7EE6-4342-B048-85BDC9FD1C3A}</a:tableStyleId>
              </a:tblPr>
              <a:tblGrid>
                <a:gridCol w="660689">
                  <a:extLst>
                    <a:ext uri="{9D8B030D-6E8A-4147-A177-3AD203B41FA5}">
                      <a16:colId xmlns:a16="http://schemas.microsoft.com/office/drawing/2014/main" val="20000"/>
                    </a:ext>
                  </a:extLst>
                </a:gridCol>
                <a:gridCol w="4374980">
                  <a:extLst>
                    <a:ext uri="{9D8B030D-6E8A-4147-A177-3AD203B41FA5}">
                      <a16:colId xmlns:a16="http://schemas.microsoft.com/office/drawing/2014/main" val="20001"/>
                    </a:ext>
                  </a:extLst>
                </a:gridCol>
                <a:gridCol w="1056030">
                  <a:extLst>
                    <a:ext uri="{9D8B030D-6E8A-4147-A177-3AD203B41FA5}">
                      <a16:colId xmlns:a16="http://schemas.microsoft.com/office/drawing/2014/main" val="20002"/>
                    </a:ext>
                  </a:extLst>
                </a:gridCol>
                <a:gridCol w="1265287">
                  <a:extLst>
                    <a:ext uri="{9D8B030D-6E8A-4147-A177-3AD203B41FA5}">
                      <a16:colId xmlns:a16="http://schemas.microsoft.com/office/drawing/2014/main" val="20003"/>
                    </a:ext>
                  </a:extLst>
                </a:gridCol>
              </a:tblGrid>
              <a:tr h="361666">
                <a:tc>
                  <a:txBody>
                    <a:bodyPr/>
                    <a:lstStyle/>
                    <a:p>
                      <a:pPr marL="0" marR="0" algn="ctr">
                        <a:spcBef>
                          <a:spcPts val="0"/>
                        </a:spcBef>
                        <a:spcAft>
                          <a:spcPts val="0"/>
                        </a:spcAft>
                      </a:pPr>
                      <a:r>
                        <a:rPr lang="en-US" sz="2000" b="1" dirty="0">
                          <a:solidFill>
                            <a:srgbClr val="000000"/>
                          </a:solidFill>
                          <a:effectLst/>
                          <a:latin typeface="+mn-lt"/>
                          <a:ea typeface="Times New Roman"/>
                          <a:cs typeface="Times New Roman" panose="02020603050405020304" pitchFamily="18" charset="0"/>
                        </a:rPr>
                        <a:t>STT</a:t>
                      </a:r>
                      <a:endParaRPr lang="en-US" sz="2000" dirty="0">
                        <a:effectLst/>
                        <a:latin typeface="+mn-lt"/>
                        <a:ea typeface="Times New Roman"/>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2000" kern="1200" dirty="0" err="1">
                          <a:solidFill>
                            <a:schemeClr val="dk1"/>
                          </a:solidFill>
                          <a:latin typeface="+mn-lt"/>
                          <a:ea typeface="+mn-ea"/>
                          <a:cs typeface="Times New Roman" panose="02020603050405020304" pitchFamily="18" charset="0"/>
                        </a:rPr>
                        <a:t>Thông</a:t>
                      </a:r>
                      <a:r>
                        <a:rPr lang="en-US" sz="2000" kern="1200" dirty="0">
                          <a:solidFill>
                            <a:schemeClr val="dk1"/>
                          </a:solidFill>
                          <a:latin typeface="+mn-lt"/>
                          <a:ea typeface="+mn-ea"/>
                          <a:cs typeface="Times New Roman" panose="02020603050405020304" pitchFamily="18" charset="0"/>
                        </a:rPr>
                        <a:t> </a:t>
                      </a:r>
                      <a:r>
                        <a:rPr lang="en-US" sz="2000" kern="1200" dirty="0" err="1">
                          <a:solidFill>
                            <a:schemeClr val="dk1"/>
                          </a:solidFill>
                          <a:latin typeface="+mn-lt"/>
                          <a:ea typeface="+mn-ea"/>
                          <a:cs typeface="Times New Roman" panose="02020603050405020304" pitchFamily="18" charset="0"/>
                        </a:rPr>
                        <a:t>số</a:t>
                      </a:r>
                      <a:endParaRPr lang="en-US" sz="2000" kern="1200" dirty="0">
                        <a:solidFill>
                          <a:schemeClr val="dk1"/>
                        </a:solidFill>
                        <a:latin typeface="+mn-lt"/>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2000" kern="1200" err="1">
                          <a:solidFill>
                            <a:schemeClr val="dk1"/>
                          </a:solidFill>
                          <a:latin typeface="+mn-lt"/>
                          <a:ea typeface="+mn-ea"/>
                          <a:cs typeface="Times New Roman" panose="02020603050405020304" pitchFamily="18" charset="0"/>
                        </a:rPr>
                        <a:t>Đơn</a:t>
                      </a:r>
                      <a:r>
                        <a:rPr lang="en-US" sz="2000" kern="1200">
                          <a:solidFill>
                            <a:schemeClr val="dk1"/>
                          </a:solidFill>
                          <a:latin typeface="+mn-lt"/>
                          <a:ea typeface="+mn-ea"/>
                          <a:cs typeface="Times New Roman" panose="02020603050405020304" pitchFamily="18" charset="0"/>
                        </a:rPr>
                        <a:t> </a:t>
                      </a:r>
                      <a:r>
                        <a:rPr lang="en-US" sz="2000" kern="1200" err="1">
                          <a:solidFill>
                            <a:schemeClr val="dk1"/>
                          </a:solidFill>
                          <a:latin typeface="+mn-lt"/>
                          <a:ea typeface="+mn-ea"/>
                          <a:cs typeface="Times New Roman" panose="02020603050405020304" pitchFamily="18" charset="0"/>
                        </a:rPr>
                        <a:t>vị</a:t>
                      </a:r>
                      <a:endParaRPr lang="en-US" sz="2000" kern="1200">
                        <a:solidFill>
                          <a:schemeClr val="dk1"/>
                        </a:solidFill>
                        <a:latin typeface="+mn-lt"/>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2000" kern="1200" dirty="0" err="1">
                          <a:solidFill>
                            <a:schemeClr val="dk1"/>
                          </a:solidFill>
                          <a:latin typeface="+mn-lt"/>
                          <a:ea typeface="+mn-ea"/>
                          <a:cs typeface="Times New Roman" panose="02020603050405020304" pitchFamily="18" charset="0"/>
                        </a:rPr>
                        <a:t>Giá</a:t>
                      </a:r>
                      <a:r>
                        <a:rPr lang="en-US" sz="2000" kern="1200" dirty="0">
                          <a:solidFill>
                            <a:schemeClr val="dk1"/>
                          </a:solidFill>
                          <a:latin typeface="+mn-lt"/>
                          <a:ea typeface="+mn-ea"/>
                          <a:cs typeface="Times New Roman" panose="02020603050405020304" pitchFamily="18" charset="0"/>
                        </a:rPr>
                        <a:t> </a:t>
                      </a:r>
                      <a:r>
                        <a:rPr lang="en-US" sz="2000" kern="1200" dirty="0" err="1">
                          <a:solidFill>
                            <a:schemeClr val="dk1"/>
                          </a:solidFill>
                          <a:latin typeface="+mn-lt"/>
                          <a:ea typeface="+mn-ea"/>
                          <a:cs typeface="Times New Roman" panose="02020603050405020304" pitchFamily="18" charset="0"/>
                        </a:rPr>
                        <a:t>trị</a:t>
                      </a:r>
                      <a:endParaRPr lang="en-US" sz="2000" kern="1200" dirty="0">
                        <a:solidFill>
                          <a:schemeClr val="dk1"/>
                        </a:solidFill>
                        <a:latin typeface="+mn-lt"/>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56990">
                <a:tc>
                  <a:txBody>
                    <a:bodyPr/>
                    <a:lstStyle/>
                    <a:p>
                      <a:pPr algn="ctr">
                        <a:spcBef>
                          <a:spcPts val="300"/>
                        </a:spcBef>
                        <a:spcAft>
                          <a:spcPts val="300"/>
                        </a:spcAft>
                      </a:pPr>
                      <a:r>
                        <a:rPr lang="en-US" sz="1600" dirty="0">
                          <a:effectLst/>
                          <a:latin typeface="+mn-lt"/>
                          <a:ea typeface="Times New Roman" panose="02020603050405020304" pitchFamily="18" charset="0"/>
                        </a:rPr>
                        <a:t>1</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dirty="0" err="1">
                          <a:effectLst/>
                          <a:latin typeface="+mn-lt"/>
                          <a:ea typeface="Times New Roman" panose="02020603050405020304" pitchFamily="18" charset="0"/>
                        </a:rPr>
                        <a:t>Giá</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điện</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trung</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bình</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của</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Công</a:t>
                      </a:r>
                      <a:r>
                        <a:rPr lang="en-US" sz="1600" dirty="0">
                          <a:effectLst/>
                          <a:latin typeface="+mn-lt"/>
                          <a:ea typeface="Times New Roman" panose="02020603050405020304" pitchFamily="18" charset="0"/>
                        </a:rPr>
                        <a:t> ty 10 </a:t>
                      </a:r>
                      <a:r>
                        <a:rPr lang="en-US" sz="1600" dirty="0" err="1">
                          <a:effectLst/>
                          <a:latin typeface="+mn-lt"/>
                          <a:ea typeface="Times New Roman" panose="02020603050405020304" pitchFamily="18" charset="0"/>
                        </a:rPr>
                        <a:t>tháng</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đầu</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năm</a:t>
                      </a:r>
                      <a:r>
                        <a:rPr lang="en-US" sz="1600" dirty="0">
                          <a:effectLst/>
                          <a:latin typeface="+mn-lt"/>
                          <a:ea typeface="Times New Roman" panose="02020603050405020304" pitchFamily="18" charset="0"/>
                        </a:rPr>
                        <a:t> 2015</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a:effectLst/>
                          <a:latin typeface="+mn-lt"/>
                          <a:ea typeface="Times New Roman" panose="02020603050405020304" pitchFamily="18" charset="0"/>
                        </a:rPr>
                        <a:t>VNĐ</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a:effectLst/>
                          <a:latin typeface="+mn-lt"/>
                          <a:ea typeface="Times New Roman" panose="02020603050405020304" pitchFamily="18" charset="0"/>
                        </a:rPr>
                        <a:t>1.355</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56990">
                <a:tc>
                  <a:txBody>
                    <a:bodyPr/>
                    <a:lstStyle/>
                    <a:p>
                      <a:pPr algn="ctr">
                        <a:spcBef>
                          <a:spcPts val="300"/>
                        </a:spcBef>
                        <a:spcAft>
                          <a:spcPts val="300"/>
                        </a:spcAft>
                      </a:pPr>
                      <a:r>
                        <a:rPr lang="en-US" sz="1600">
                          <a:effectLst/>
                          <a:latin typeface="+mn-lt"/>
                          <a:ea typeface="Times New Roman" panose="02020603050405020304" pitchFamily="18" charset="0"/>
                        </a:rPr>
                        <a:t>2</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dirty="0" err="1">
                          <a:effectLst/>
                          <a:latin typeface="+mn-lt"/>
                          <a:ea typeface="Times New Roman" panose="02020603050405020304" pitchFamily="18" charset="0"/>
                        </a:rPr>
                        <a:t>Điện</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năng</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tiết</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kiệm</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được</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sau</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khi</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thực</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hiện</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giải</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pháp</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a:effectLst/>
                          <a:latin typeface="+mn-lt"/>
                          <a:ea typeface="Times New Roman" panose="02020603050405020304" pitchFamily="18" charset="0"/>
                        </a:rPr>
                        <a:t>kWh/</a:t>
                      </a:r>
                      <a:r>
                        <a:rPr lang="en-US" sz="1600" dirty="0" err="1">
                          <a:effectLst/>
                          <a:latin typeface="+mn-lt"/>
                          <a:ea typeface="Times New Roman" panose="02020603050405020304" pitchFamily="18" charset="0"/>
                        </a:rPr>
                        <a:t>năm</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a:effectLst/>
                          <a:latin typeface="+mn-lt"/>
                          <a:ea typeface="Times New Roman" panose="02020603050405020304" pitchFamily="18" charset="0"/>
                        </a:rPr>
                        <a:t>327.439</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56990">
                <a:tc>
                  <a:txBody>
                    <a:bodyPr/>
                    <a:lstStyle/>
                    <a:p>
                      <a:pPr algn="ctr">
                        <a:spcBef>
                          <a:spcPts val="300"/>
                        </a:spcBef>
                        <a:spcAft>
                          <a:spcPts val="300"/>
                        </a:spcAft>
                      </a:pPr>
                      <a:r>
                        <a:rPr lang="en-US" sz="1600">
                          <a:effectLst/>
                          <a:latin typeface="+mn-lt"/>
                          <a:ea typeface="Times New Roman" panose="02020603050405020304" pitchFamily="18" charset="0"/>
                        </a:rPr>
                        <a:t>3</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dirty="0">
                          <a:effectLst/>
                          <a:latin typeface="+mn-lt"/>
                          <a:ea typeface="Times New Roman" panose="02020603050405020304" pitchFamily="18" charset="0"/>
                        </a:rPr>
                        <a:t>Thu </a:t>
                      </a:r>
                      <a:r>
                        <a:rPr lang="en-US" sz="1600" dirty="0" err="1">
                          <a:effectLst/>
                          <a:latin typeface="+mn-lt"/>
                          <a:ea typeface="Times New Roman" panose="02020603050405020304" pitchFamily="18" charset="0"/>
                        </a:rPr>
                        <a:t>nhập</a:t>
                      </a:r>
                      <a:r>
                        <a:rPr lang="en-US" sz="1600" dirty="0">
                          <a:effectLst/>
                          <a:latin typeface="+mn-lt"/>
                          <a:ea typeface="Times New Roman" panose="02020603050405020304" pitchFamily="18" charset="0"/>
                        </a:rPr>
                        <a:t> do TKNL </a:t>
                      </a:r>
                      <a:r>
                        <a:rPr lang="en-US" sz="1600" dirty="0" err="1">
                          <a:effectLst/>
                          <a:latin typeface="+mn-lt"/>
                          <a:ea typeface="Times New Roman" panose="02020603050405020304" pitchFamily="18" charset="0"/>
                        </a:rPr>
                        <a:t>mang</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lại</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trong</a:t>
                      </a:r>
                      <a:r>
                        <a:rPr lang="en-US" sz="1600" dirty="0">
                          <a:effectLst/>
                          <a:latin typeface="+mn-lt"/>
                          <a:ea typeface="Times New Roman" panose="02020603050405020304" pitchFamily="18" charset="0"/>
                        </a:rPr>
                        <a:t> 1 </a:t>
                      </a:r>
                      <a:r>
                        <a:rPr lang="en-US" sz="1600" dirty="0" err="1">
                          <a:effectLst/>
                          <a:latin typeface="+mn-lt"/>
                          <a:ea typeface="Times New Roman" panose="02020603050405020304" pitchFamily="18" charset="0"/>
                        </a:rPr>
                        <a:t>năm</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err="1">
                          <a:effectLst/>
                          <a:latin typeface="+mn-lt"/>
                          <a:ea typeface="Times New Roman" panose="02020603050405020304" pitchFamily="18" charset="0"/>
                        </a:rPr>
                        <a:t>Triệu</a:t>
                      </a:r>
                      <a:r>
                        <a:rPr lang="en-US" sz="1600" dirty="0">
                          <a:effectLst/>
                          <a:latin typeface="+mn-lt"/>
                          <a:ea typeface="Times New Roman" panose="02020603050405020304" pitchFamily="18" charset="0"/>
                        </a:rPr>
                        <a:t> VNĐ/</a:t>
                      </a:r>
                      <a:r>
                        <a:rPr lang="en-US" sz="1600" dirty="0" err="1">
                          <a:effectLst/>
                          <a:latin typeface="+mn-lt"/>
                          <a:ea typeface="Times New Roman" panose="02020603050405020304" pitchFamily="18" charset="0"/>
                        </a:rPr>
                        <a:t>năm</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a:effectLst/>
                          <a:latin typeface="+mn-lt"/>
                          <a:ea typeface="Times New Roman" panose="02020603050405020304" pitchFamily="18" charset="0"/>
                        </a:rPr>
                        <a:t>444</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4571636"/>
                  </a:ext>
                </a:extLst>
              </a:tr>
              <a:tr h="456990">
                <a:tc>
                  <a:txBody>
                    <a:bodyPr/>
                    <a:lstStyle/>
                    <a:p>
                      <a:pPr algn="ctr">
                        <a:spcBef>
                          <a:spcPts val="300"/>
                        </a:spcBef>
                        <a:spcAft>
                          <a:spcPts val="300"/>
                        </a:spcAft>
                      </a:pPr>
                      <a:r>
                        <a:rPr lang="en-US" sz="1600">
                          <a:effectLst/>
                          <a:latin typeface="+mn-lt"/>
                          <a:ea typeface="Times New Roman" panose="02020603050405020304" pitchFamily="18" charset="0"/>
                        </a:rPr>
                        <a:t>4</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dirty="0" err="1">
                          <a:effectLst/>
                          <a:latin typeface="+mn-lt"/>
                          <a:ea typeface="Times New Roman" panose="02020603050405020304" pitchFamily="18" charset="0"/>
                        </a:rPr>
                        <a:t>Tổng</a:t>
                      </a:r>
                      <a:r>
                        <a:rPr lang="en-US" sz="1600" dirty="0">
                          <a:effectLst/>
                          <a:latin typeface="+mn-lt"/>
                          <a:ea typeface="Times New Roman" panose="02020603050405020304" pitchFamily="18" charset="0"/>
                        </a:rPr>
                        <a:t> chi </a:t>
                      </a:r>
                      <a:r>
                        <a:rPr lang="en-US" sz="1600" dirty="0" err="1">
                          <a:effectLst/>
                          <a:latin typeface="+mn-lt"/>
                          <a:ea typeface="Times New Roman" panose="02020603050405020304" pitchFamily="18" charset="0"/>
                        </a:rPr>
                        <a:t>phí</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đầu</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tư</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thực</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hiện</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dự</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án</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err="1">
                          <a:effectLst/>
                          <a:latin typeface="+mn-lt"/>
                          <a:ea typeface="Times New Roman" panose="02020603050405020304" pitchFamily="18" charset="0"/>
                        </a:rPr>
                        <a:t>Triệu</a:t>
                      </a:r>
                      <a:r>
                        <a:rPr lang="en-US" sz="1600" dirty="0">
                          <a:effectLst/>
                          <a:latin typeface="+mn-lt"/>
                          <a:ea typeface="Times New Roman" panose="02020603050405020304" pitchFamily="18" charset="0"/>
                        </a:rPr>
                        <a:t> VNĐ</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a:effectLst/>
                          <a:latin typeface="+mn-lt"/>
                          <a:ea typeface="Times New Roman" panose="02020603050405020304" pitchFamily="18" charset="0"/>
                        </a:rPr>
                        <a:t>998</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18080">
                <a:tc>
                  <a:txBody>
                    <a:bodyPr/>
                    <a:lstStyle/>
                    <a:p>
                      <a:pPr algn="ctr">
                        <a:spcBef>
                          <a:spcPts val="300"/>
                        </a:spcBef>
                        <a:spcAft>
                          <a:spcPts val="300"/>
                        </a:spcAft>
                      </a:pPr>
                      <a:r>
                        <a:rPr lang="en-US" sz="1600">
                          <a:effectLst/>
                          <a:latin typeface="+mn-lt"/>
                          <a:ea typeface="Times New Roman" panose="02020603050405020304" pitchFamily="18" charset="0"/>
                        </a:rPr>
                        <a:t>5</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dirty="0" err="1">
                          <a:effectLst/>
                          <a:latin typeface="+mn-lt"/>
                          <a:ea typeface="Times New Roman" panose="02020603050405020304" pitchFamily="18" charset="0"/>
                        </a:rPr>
                        <a:t>Thời</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gian</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hoàn</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vốn</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giản</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đơn</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err="1">
                          <a:effectLst/>
                          <a:latin typeface="+mn-lt"/>
                          <a:ea typeface="Times New Roman" panose="02020603050405020304" pitchFamily="18" charset="0"/>
                        </a:rPr>
                        <a:t>tháng</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a:effectLst/>
                          <a:latin typeface="+mn-lt"/>
                          <a:ea typeface="Times New Roman" panose="02020603050405020304" pitchFamily="18" charset="0"/>
                        </a:rPr>
                        <a:t>27,0</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18080">
                <a:tc>
                  <a:txBody>
                    <a:bodyPr/>
                    <a:lstStyle/>
                    <a:p>
                      <a:pPr algn="ctr">
                        <a:spcBef>
                          <a:spcPts val="300"/>
                        </a:spcBef>
                        <a:spcAft>
                          <a:spcPts val="300"/>
                        </a:spcAft>
                      </a:pPr>
                      <a:r>
                        <a:rPr lang="en-US" sz="1600">
                          <a:effectLst/>
                          <a:latin typeface="+mn-lt"/>
                          <a:ea typeface="Times New Roman" panose="02020603050405020304" pitchFamily="18" charset="0"/>
                        </a:rPr>
                        <a:t>6</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a:effectLst/>
                          <a:latin typeface="+mn-lt"/>
                          <a:ea typeface="Times New Roman" panose="02020603050405020304" pitchFamily="18" charset="0"/>
                        </a:rPr>
                        <a:t>Hệ số chiết khấu</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a:effectLst/>
                          <a:latin typeface="+mn-lt"/>
                          <a:ea typeface="Times New Roman" panose="02020603050405020304" pitchFamily="18" charset="0"/>
                        </a:rPr>
                        <a:t>%</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a:effectLst/>
                          <a:latin typeface="+mn-lt"/>
                          <a:ea typeface="Times New Roman" panose="02020603050405020304" pitchFamily="18" charset="0"/>
                        </a:rPr>
                        <a:t>10</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3014179"/>
                  </a:ext>
                </a:extLst>
              </a:tr>
              <a:tr h="318080">
                <a:tc>
                  <a:txBody>
                    <a:bodyPr/>
                    <a:lstStyle/>
                    <a:p>
                      <a:pPr algn="ctr">
                        <a:spcBef>
                          <a:spcPts val="300"/>
                        </a:spcBef>
                        <a:spcAft>
                          <a:spcPts val="300"/>
                        </a:spcAft>
                      </a:pPr>
                      <a:r>
                        <a:rPr lang="en-US" sz="1600">
                          <a:effectLst/>
                          <a:latin typeface="+mn-lt"/>
                          <a:ea typeface="Times New Roman" panose="02020603050405020304" pitchFamily="18" charset="0"/>
                        </a:rPr>
                        <a:t>7</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a:effectLst/>
                          <a:latin typeface="+mn-lt"/>
                          <a:ea typeface="Times New Roman" panose="02020603050405020304" pitchFamily="18" charset="0"/>
                        </a:rPr>
                        <a:t>Vòng đời của dự án</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err="1">
                          <a:effectLst/>
                          <a:latin typeface="+mn-lt"/>
                          <a:ea typeface="Times New Roman" panose="02020603050405020304" pitchFamily="18" charset="0"/>
                        </a:rPr>
                        <a:t>năm</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dirty="0">
                          <a:effectLst/>
                          <a:latin typeface="+mn-lt"/>
                          <a:ea typeface="Times New Roman" panose="02020603050405020304" pitchFamily="18" charset="0"/>
                        </a:rPr>
                        <a:t>4</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34598517"/>
                  </a:ext>
                </a:extLst>
              </a:tr>
              <a:tr h="456990">
                <a:tc>
                  <a:txBody>
                    <a:bodyPr/>
                    <a:lstStyle/>
                    <a:p>
                      <a:pPr algn="ctr">
                        <a:spcBef>
                          <a:spcPts val="300"/>
                        </a:spcBef>
                        <a:spcAft>
                          <a:spcPts val="300"/>
                        </a:spcAft>
                      </a:pPr>
                      <a:r>
                        <a:rPr lang="en-US" sz="1600">
                          <a:effectLst/>
                          <a:latin typeface="+mn-lt"/>
                          <a:ea typeface="Times New Roman" panose="02020603050405020304" pitchFamily="18" charset="0"/>
                        </a:rPr>
                        <a:t>8</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dirty="0" err="1">
                          <a:effectLst/>
                          <a:latin typeface="+mn-lt"/>
                          <a:ea typeface="Times New Roman" panose="02020603050405020304" pitchFamily="18" charset="0"/>
                        </a:rPr>
                        <a:t>Lơi</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nhuận</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thuần</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của</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dự</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án</a:t>
                      </a:r>
                      <a:r>
                        <a:rPr lang="en-US" sz="1600" dirty="0">
                          <a:effectLst/>
                          <a:latin typeface="+mn-lt"/>
                          <a:ea typeface="Times New Roman" panose="02020603050405020304" pitchFamily="18" charset="0"/>
                        </a:rPr>
                        <a:t> (NPV)</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err="1">
                          <a:effectLst/>
                          <a:latin typeface="+mn-lt"/>
                          <a:ea typeface="Times New Roman" panose="02020603050405020304" pitchFamily="18" charset="0"/>
                        </a:rPr>
                        <a:t>Triệu</a:t>
                      </a:r>
                      <a:r>
                        <a:rPr lang="en-US" sz="1600" dirty="0">
                          <a:effectLst/>
                          <a:latin typeface="+mn-lt"/>
                          <a:ea typeface="Times New Roman" panose="02020603050405020304" pitchFamily="18" charset="0"/>
                        </a:rPr>
                        <a:t> VNĐ</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dirty="0">
                          <a:effectLst/>
                          <a:latin typeface="+mn-lt"/>
                          <a:ea typeface="Times New Roman" panose="02020603050405020304" pitchFamily="18" charset="0"/>
                        </a:rPr>
                        <a:t>509</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8743518"/>
                  </a:ext>
                </a:extLst>
              </a:tr>
              <a:tr h="265067">
                <a:tc>
                  <a:txBody>
                    <a:bodyPr/>
                    <a:lstStyle/>
                    <a:p>
                      <a:pPr algn="ctr">
                        <a:spcBef>
                          <a:spcPts val="300"/>
                        </a:spcBef>
                        <a:spcAft>
                          <a:spcPts val="300"/>
                        </a:spcAft>
                      </a:pPr>
                      <a:r>
                        <a:rPr lang="en-US" sz="1600">
                          <a:effectLst/>
                          <a:latin typeface="+mn-lt"/>
                          <a:ea typeface="Times New Roman" panose="02020603050405020304" pitchFamily="18" charset="0"/>
                        </a:rPr>
                        <a:t>9</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a:effectLst/>
                          <a:latin typeface="+mn-lt"/>
                          <a:ea typeface="Times New Roman" panose="02020603050405020304" pitchFamily="18" charset="0"/>
                        </a:rPr>
                        <a:t>Chỉ số hoàn vốn nội tại (IRR)</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a:effectLst/>
                          <a:latin typeface="+mn-lt"/>
                          <a:ea typeface="Times New Roman" panose="02020603050405020304" pitchFamily="18" charset="0"/>
                        </a:rPr>
                        <a:t>%</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dirty="0">
                          <a:effectLst/>
                          <a:latin typeface="+mn-lt"/>
                          <a:ea typeface="Times New Roman" panose="02020603050405020304" pitchFamily="18" charset="0"/>
                        </a:rPr>
                        <a:t>31%</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5966061"/>
                  </a:ext>
                </a:extLst>
              </a:tr>
              <a:tr h="361666">
                <a:tc>
                  <a:txBody>
                    <a:bodyPr/>
                    <a:lstStyle/>
                    <a:p>
                      <a:pPr algn="ctr">
                        <a:spcBef>
                          <a:spcPts val="300"/>
                        </a:spcBef>
                        <a:spcAft>
                          <a:spcPts val="300"/>
                        </a:spcAft>
                      </a:pPr>
                      <a:r>
                        <a:rPr lang="en-US" sz="1600">
                          <a:effectLst/>
                          <a:latin typeface="+mn-lt"/>
                          <a:ea typeface="Times New Roman" panose="02020603050405020304" pitchFamily="18" charset="0"/>
                        </a:rPr>
                        <a:t>10</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dirty="0" err="1">
                          <a:effectLst/>
                          <a:latin typeface="+mn-lt"/>
                          <a:ea typeface="Times New Roman" panose="02020603050405020304" pitchFamily="18" charset="0"/>
                        </a:rPr>
                        <a:t>Thời</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gian</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hoàn</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vốn</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đầu</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tư</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dự</a:t>
                      </a:r>
                      <a:r>
                        <a:rPr lang="en-US" sz="1600" dirty="0">
                          <a:effectLst/>
                          <a:latin typeface="+mn-lt"/>
                          <a:ea typeface="Times New Roman" panose="02020603050405020304" pitchFamily="18" charset="0"/>
                        </a:rPr>
                        <a:t> </a:t>
                      </a:r>
                      <a:r>
                        <a:rPr lang="en-US" sz="1600" dirty="0" err="1">
                          <a:effectLst/>
                          <a:latin typeface="+mn-lt"/>
                          <a:ea typeface="Times New Roman" panose="02020603050405020304" pitchFamily="18" charset="0"/>
                        </a:rPr>
                        <a:t>án</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err="1">
                          <a:effectLst/>
                          <a:latin typeface="+mn-lt"/>
                          <a:ea typeface="Times New Roman" panose="02020603050405020304" pitchFamily="18" charset="0"/>
                        </a:rPr>
                        <a:t>tấn</a:t>
                      </a:r>
                      <a:r>
                        <a:rPr lang="en-US" sz="1600" dirty="0">
                          <a:effectLst/>
                          <a:latin typeface="+mn-lt"/>
                          <a:ea typeface="Times New Roman" panose="02020603050405020304" pitchFamily="18" charset="0"/>
                        </a:rPr>
                        <a:t>/</a:t>
                      </a:r>
                      <a:r>
                        <a:rPr lang="en-US" sz="1600" dirty="0" err="1">
                          <a:effectLst/>
                          <a:latin typeface="+mn-lt"/>
                          <a:ea typeface="Times New Roman" panose="02020603050405020304" pitchFamily="18" charset="0"/>
                        </a:rPr>
                        <a:t>năm</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dirty="0">
                          <a:effectLst/>
                          <a:latin typeface="+mn-lt"/>
                          <a:ea typeface="Times New Roman" panose="02020603050405020304" pitchFamily="18" charset="0"/>
                        </a:rPr>
                        <a:t>30,5</a:t>
                      </a:r>
                      <a:endParaRPr lang="vi-VN"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41864"/>
                  </a:ext>
                </a:extLst>
              </a:tr>
            </a:tbl>
          </a:graphicData>
        </a:graphic>
      </p:graphicFrame>
      <p:sp>
        <p:nvSpPr>
          <p:cNvPr id="7" name="Title 1">
            <a:extLst>
              <a:ext uri="{FF2B5EF4-FFF2-40B4-BE49-F238E27FC236}">
                <a16:creationId xmlns:a16="http://schemas.microsoft.com/office/drawing/2014/main" id="{F99C42E6-1F15-415C-B928-8134585B6634}"/>
              </a:ext>
            </a:extLst>
          </p:cNvPr>
          <p:cNvSpPr>
            <a:spLocks noGrp="1"/>
          </p:cNvSpPr>
          <p:nvPr>
            <p:ph type="title" idx="4294967295"/>
          </p:nvPr>
        </p:nvSpPr>
        <p:spPr>
          <a:xfrm>
            <a:off x="609600" y="987413"/>
            <a:ext cx="10972800" cy="495200"/>
          </a:xfrm>
          <a:prstGeom prst="rect">
            <a:avLst/>
          </a:prstGeom>
        </p:spPr>
        <p:txBody>
          <a:bodyPr>
            <a:noAutofit/>
          </a:bodyPr>
          <a:lstStyle/>
          <a:p>
            <a:r>
              <a:rPr lang="en-US" sz="2800" b="1" dirty="0">
                <a:solidFill>
                  <a:schemeClr val="accent1">
                    <a:lumMod val="50000"/>
                  </a:schemeClr>
                </a:solidFill>
                <a:latin typeface="+mn-lt"/>
              </a:rPr>
              <a:t>1. </a:t>
            </a:r>
            <a:r>
              <a:rPr lang="vi-VN" sz="2800" b="1" dirty="0">
                <a:solidFill>
                  <a:schemeClr val="accent1">
                    <a:lumMod val="50000"/>
                  </a:schemeClr>
                </a:solidFill>
                <a:latin typeface="+mn-lt"/>
              </a:rPr>
              <a:t>Cải tạo hệ thống chiếu sáng</a:t>
            </a:r>
            <a:endParaRPr lang="en-US" sz="2800" b="1" dirty="0">
              <a:latin typeface="+mn-lt"/>
            </a:endParaRPr>
          </a:p>
        </p:txBody>
      </p:sp>
      <p:sp>
        <p:nvSpPr>
          <p:cNvPr id="5" name="TextBox 4">
            <a:extLst>
              <a:ext uri="{FF2B5EF4-FFF2-40B4-BE49-F238E27FC236}">
                <a16:creationId xmlns:a16="http://schemas.microsoft.com/office/drawing/2014/main" id="{3D8E2D0B-C8DB-4F1E-A656-F4F4A076DDDE}"/>
              </a:ext>
            </a:extLst>
          </p:cNvPr>
          <p:cNvSpPr txBox="1"/>
          <p:nvPr/>
        </p:nvSpPr>
        <p:spPr>
          <a:xfrm>
            <a:off x="609598" y="1586597"/>
            <a:ext cx="8462683" cy="379656"/>
          </a:xfrm>
          <a:prstGeom prst="rect">
            <a:avLst/>
          </a:prstGeom>
          <a:noFill/>
        </p:spPr>
        <p:txBody>
          <a:bodyPr wrap="square">
            <a:spAutoFit/>
          </a:bodyPr>
          <a:lstStyle/>
          <a:p>
            <a:r>
              <a:rPr lang="en-US" sz="1800" b="1" dirty="0">
                <a:solidFill>
                  <a:schemeClr val="accent5">
                    <a:lumMod val="50000"/>
                  </a:schemeClr>
                </a:solidFill>
                <a:latin typeface="+mn-lt"/>
                <a:cs typeface="Times New Roman" pitchFamily="18" charset="0"/>
              </a:rPr>
              <a:t>c. Tính toán tiềm năng TKNL của giải pháp</a:t>
            </a:r>
            <a:endParaRPr lang="en-US" b="1" dirty="0">
              <a:solidFill>
                <a:schemeClr val="accent5">
                  <a:lumMod val="50000"/>
                </a:schemeClr>
              </a:solidFill>
            </a:endParaRPr>
          </a:p>
        </p:txBody>
      </p:sp>
    </p:spTree>
    <p:extLst>
      <p:ext uri="{BB962C8B-B14F-4D97-AF65-F5344CB8AC3E}">
        <p14:creationId xmlns:p14="http://schemas.microsoft.com/office/powerpoint/2010/main" val="9638320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E5D97-8059-40B1-9D2D-BF9D8A7FA63E}"/>
              </a:ext>
            </a:extLst>
          </p:cNvPr>
          <p:cNvSpPr>
            <a:spLocks noGrp="1"/>
          </p:cNvSpPr>
          <p:nvPr>
            <p:ph type="title" idx="4294967295"/>
          </p:nvPr>
        </p:nvSpPr>
        <p:spPr>
          <a:xfrm>
            <a:off x="609600" y="1048201"/>
            <a:ext cx="11090564" cy="914143"/>
          </a:xfrm>
          <a:prstGeom prst="rect">
            <a:avLst/>
          </a:prstGeom>
        </p:spPr>
        <p:txBody>
          <a:bodyPr>
            <a:noAutofit/>
          </a:bodyPr>
          <a:lstStyle/>
          <a:p>
            <a:pPr algn="l"/>
            <a:r>
              <a:rPr lang="en-US" sz="2800" b="1" dirty="0">
                <a:solidFill>
                  <a:schemeClr val="accent1">
                    <a:lumMod val="50000"/>
                  </a:schemeClr>
                </a:solidFill>
                <a:latin typeface="+mn-lt"/>
              </a:rPr>
              <a:t>2. </a:t>
            </a:r>
            <a:r>
              <a:rPr lang="en-US" sz="2800" b="1" dirty="0">
                <a:solidFill>
                  <a:schemeClr val="accent1">
                    <a:lumMod val="50000"/>
                  </a:schemeClr>
                </a:solidFill>
                <a:latin typeface="+mn-lt"/>
                <a:cs typeface="Times New Roman" pitchFamily="18" charset="0"/>
              </a:rPr>
              <a:t>Lắp đặt biến tần kết hợp bộ điều khiển chung cho trạm máy </a:t>
            </a:r>
            <a:r>
              <a:rPr lang="vi-VN" sz="2800" b="1" dirty="0">
                <a:solidFill>
                  <a:schemeClr val="accent1">
                    <a:lumMod val="50000"/>
                  </a:schemeClr>
                </a:solidFill>
                <a:latin typeface="+mn-lt"/>
                <a:cs typeface="Times New Roman" pitchFamily="18" charset="0"/>
              </a:rPr>
              <a:t>n</a:t>
            </a:r>
            <a:r>
              <a:rPr lang="en-US" sz="2800" b="1" dirty="0">
                <a:solidFill>
                  <a:schemeClr val="accent1">
                    <a:lumMod val="50000"/>
                  </a:schemeClr>
                </a:solidFill>
                <a:latin typeface="+mn-lt"/>
                <a:cs typeface="Times New Roman" pitchFamily="18" charset="0"/>
              </a:rPr>
              <a:t>én khí</a:t>
            </a:r>
            <a:endParaRPr lang="en-US" sz="2800" b="1" dirty="0">
              <a:latin typeface="+mn-lt"/>
            </a:endParaRPr>
          </a:p>
        </p:txBody>
      </p:sp>
      <p:sp>
        <p:nvSpPr>
          <p:cNvPr id="4" name="TextBox 3">
            <a:extLst>
              <a:ext uri="{FF2B5EF4-FFF2-40B4-BE49-F238E27FC236}">
                <a16:creationId xmlns:a16="http://schemas.microsoft.com/office/drawing/2014/main" id="{29AA04C9-F9A9-40BB-8C2E-90B5C9F003D1}"/>
              </a:ext>
            </a:extLst>
          </p:cNvPr>
          <p:cNvSpPr txBox="1"/>
          <p:nvPr/>
        </p:nvSpPr>
        <p:spPr>
          <a:xfrm>
            <a:off x="609600" y="2036394"/>
            <a:ext cx="10972800" cy="3773405"/>
          </a:xfrm>
          <a:prstGeom prst="rect">
            <a:avLst/>
          </a:prstGeom>
          <a:noFill/>
        </p:spPr>
        <p:txBody>
          <a:bodyPr wrap="square" rtlCol="0">
            <a:spAutoFit/>
          </a:bodyPr>
          <a:lstStyle/>
          <a:p>
            <a:pPr algn="just">
              <a:lnSpc>
                <a:spcPct val="130000"/>
              </a:lnSpc>
            </a:pPr>
            <a:r>
              <a:rPr lang="en-US" sz="2000" b="1" dirty="0">
                <a:solidFill>
                  <a:schemeClr val="accent5">
                    <a:lumMod val="50000"/>
                  </a:schemeClr>
                </a:solidFill>
                <a:latin typeface="+mn-lt"/>
                <a:cs typeface="Times New Roman" pitchFamily="18" charset="0"/>
              </a:rPr>
              <a:t>a. Hiện trạng</a:t>
            </a:r>
          </a:p>
          <a:p>
            <a:pPr algn="just">
              <a:lnSpc>
                <a:spcPct val="130000"/>
              </a:lnSpc>
            </a:pPr>
            <a:r>
              <a:rPr lang="en-US" sz="2000" dirty="0" err="1">
                <a:latin typeface="+mn-lt"/>
                <a:cs typeface="Times New Roman" pitchFamily="18" charset="0"/>
              </a:rPr>
              <a:t>Trạm</a:t>
            </a:r>
            <a:r>
              <a:rPr lang="en-US" sz="2000" dirty="0">
                <a:latin typeface="+mn-lt"/>
                <a:cs typeface="Times New Roman" pitchFamily="18" charset="0"/>
              </a:rPr>
              <a:t> </a:t>
            </a:r>
            <a:r>
              <a:rPr lang="en-US" sz="2000" dirty="0" err="1">
                <a:latin typeface="+mn-lt"/>
                <a:cs typeface="Times New Roman" pitchFamily="18" charset="0"/>
              </a:rPr>
              <a:t>khí</a:t>
            </a:r>
            <a:r>
              <a:rPr lang="en-US" sz="2000" dirty="0">
                <a:latin typeface="+mn-lt"/>
                <a:cs typeface="Times New Roman" pitchFamily="18" charset="0"/>
              </a:rPr>
              <a:t> </a:t>
            </a:r>
            <a:r>
              <a:rPr lang="en-US" sz="2000" dirty="0" err="1">
                <a:latin typeface="+mn-lt"/>
                <a:cs typeface="Times New Roman" pitchFamily="18" charset="0"/>
              </a:rPr>
              <a:t>nén</a:t>
            </a:r>
            <a:r>
              <a:rPr lang="en-US" sz="2000" dirty="0">
                <a:latin typeface="+mn-lt"/>
                <a:cs typeface="Times New Roman" pitchFamily="18" charset="0"/>
              </a:rPr>
              <a:t> </a:t>
            </a:r>
            <a:r>
              <a:rPr lang="en-US" sz="2000" dirty="0" err="1">
                <a:latin typeface="+mn-lt"/>
                <a:cs typeface="Times New Roman" pitchFamily="18" charset="0"/>
              </a:rPr>
              <a:t>của</a:t>
            </a:r>
            <a:r>
              <a:rPr lang="en-US" sz="2000" dirty="0">
                <a:latin typeface="+mn-lt"/>
                <a:cs typeface="Times New Roman" pitchFamily="18" charset="0"/>
              </a:rPr>
              <a:t> </a:t>
            </a:r>
            <a:r>
              <a:rPr lang="en-US" sz="2000" dirty="0" err="1">
                <a:latin typeface="+mn-lt"/>
                <a:cs typeface="Times New Roman" pitchFamily="18" charset="0"/>
              </a:rPr>
              <a:t>công</a:t>
            </a:r>
            <a:r>
              <a:rPr lang="en-US" sz="2000" dirty="0">
                <a:latin typeface="+mn-lt"/>
                <a:cs typeface="Times New Roman" pitchFamily="18" charset="0"/>
              </a:rPr>
              <a:t> ty </a:t>
            </a:r>
            <a:r>
              <a:rPr lang="en-US" sz="2000" dirty="0" err="1">
                <a:latin typeface="+mn-lt"/>
                <a:cs typeface="Times New Roman" pitchFamily="18" charset="0"/>
              </a:rPr>
              <a:t>gồm</a:t>
            </a:r>
            <a:r>
              <a:rPr lang="en-US" sz="2000" dirty="0">
                <a:latin typeface="+mn-lt"/>
                <a:cs typeface="Times New Roman" pitchFamily="18" charset="0"/>
              </a:rPr>
              <a:t> 5 </a:t>
            </a:r>
            <a:r>
              <a:rPr lang="en-US" sz="2000" dirty="0" err="1">
                <a:latin typeface="+mn-lt"/>
                <a:cs typeface="Times New Roman" pitchFamily="18" charset="0"/>
              </a:rPr>
              <a:t>máy</a:t>
            </a:r>
            <a:r>
              <a:rPr lang="en-US" sz="2000" dirty="0">
                <a:latin typeface="+mn-lt"/>
                <a:cs typeface="Times New Roman" pitchFamily="18" charset="0"/>
              </a:rPr>
              <a:t> </a:t>
            </a:r>
            <a:r>
              <a:rPr lang="en-US" sz="2000" dirty="0" err="1">
                <a:latin typeface="+mn-lt"/>
                <a:cs typeface="Times New Roman" pitchFamily="18" charset="0"/>
              </a:rPr>
              <a:t>nén</a:t>
            </a:r>
            <a:r>
              <a:rPr lang="en-US" sz="2000" dirty="0">
                <a:latin typeface="+mn-lt"/>
                <a:cs typeface="Times New Roman" pitchFamily="18" charset="0"/>
              </a:rPr>
              <a:t> </a:t>
            </a:r>
            <a:r>
              <a:rPr lang="en-US" sz="2000" dirty="0" err="1">
                <a:latin typeface="+mn-lt"/>
                <a:cs typeface="Times New Roman" pitchFamily="18" charset="0"/>
              </a:rPr>
              <a:t>khí</a:t>
            </a:r>
            <a:r>
              <a:rPr lang="en-US" sz="2000" dirty="0">
                <a:latin typeface="+mn-lt"/>
                <a:cs typeface="Times New Roman" pitchFamily="18" charset="0"/>
              </a:rPr>
              <a:t> 200kW (4 </a:t>
            </a:r>
            <a:r>
              <a:rPr lang="en-US" sz="2000" dirty="0" err="1">
                <a:latin typeface="+mn-lt"/>
                <a:cs typeface="Times New Roman" pitchFamily="18" charset="0"/>
              </a:rPr>
              <a:t>máy</a:t>
            </a:r>
            <a:r>
              <a:rPr lang="en-US" sz="2000" dirty="0">
                <a:latin typeface="+mn-lt"/>
                <a:cs typeface="Times New Roman" pitchFamily="18" charset="0"/>
              </a:rPr>
              <a:t> </a:t>
            </a:r>
            <a:r>
              <a:rPr lang="en-US" sz="2000" dirty="0" err="1">
                <a:latin typeface="+mn-lt"/>
                <a:cs typeface="Times New Roman" pitchFamily="18" charset="0"/>
              </a:rPr>
              <a:t>chạy</a:t>
            </a:r>
            <a:r>
              <a:rPr lang="en-US" sz="2000" dirty="0">
                <a:latin typeface="+mn-lt"/>
                <a:cs typeface="Times New Roman" pitchFamily="18" charset="0"/>
              </a:rPr>
              <a:t> </a:t>
            </a:r>
            <a:r>
              <a:rPr lang="en-US" sz="2000" dirty="0" err="1">
                <a:latin typeface="+mn-lt"/>
                <a:cs typeface="Times New Roman" pitchFamily="18" charset="0"/>
              </a:rPr>
              <a:t>và</a:t>
            </a:r>
            <a:r>
              <a:rPr lang="en-US" sz="2000" dirty="0">
                <a:latin typeface="+mn-lt"/>
                <a:cs typeface="Times New Roman" pitchFamily="18" charset="0"/>
              </a:rPr>
              <a:t> 1 </a:t>
            </a:r>
            <a:r>
              <a:rPr lang="en-US" sz="2000" dirty="0" err="1">
                <a:latin typeface="+mn-lt"/>
                <a:cs typeface="Times New Roman" pitchFamily="18" charset="0"/>
              </a:rPr>
              <a:t>máy</a:t>
            </a:r>
            <a:r>
              <a:rPr lang="en-US" sz="2000" dirty="0">
                <a:latin typeface="+mn-lt"/>
                <a:cs typeface="Times New Roman" pitchFamily="18" charset="0"/>
              </a:rPr>
              <a:t> </a:t>
            </a:r>
            <a:r>
              <a:rPr lang="en-US" sz="2000" dirty="0" err="1">
                <a:latin typeface="+mn-lt"/>
                <a:cs typeface="Times New Roman" pitchFamily="18" charset="0"/>
              </a:rPr>
              <a:t>dự</a:t>
            </a:r>
            <a:r>
              <a:rPr lang="en-US" sz="2000" dirty="0">
                <a:latin typeface="+mn-lt"/>
                <a:cs typeface="Times New Roman" pitchFamily="18" charset="0"/>
              </a:rPr>
              <a:t> </a:t>
            </a:r>
            <a:r>
              <a:rPr lang="en-US" sz="2000" dirty="0" err="1">
                <a:latin typeface="+mn-lt"/>
                <a:cs typeface="Times New Roman" pitchFamily="18" charset="0"/>
              </a:rPr>
              <a:t>phòng</a:t>
            </a:r>
            <a:r>
              <a:rPr lang="en-US" sz="2000" dirty="0">
                <a:latin typeface="+mn-lt"/>
                <a:cs typeface="Times New Roman" pitchFamily="18" charset="0"/>
              </a:rPr>
              <a:t>, </a:t>
            </a:r>
            <a:r>
              <a:rPr lang="en-US" sz="2000" dirty="0" err="1">
                <a:latin typeface="+mn-lt"/>
                <a:cs typeface="Times New Roman" pitchFamily="18" charset="0"/>
              </a:rPr>
              <a:t>phương</a:t>
            </a:r>
            <a:r>
              <a:rPr lang="en-US" sz="2000" dirty="0">
                <a:latin typeface="+mn-lt"/>
                <a:cs typeface="Times New Roman" pitchFamily="18" charset="0"/>
              </a:rPr>
              <a:t> </a:t>
            </a:r>
            <a:r>
              <a:rPr lang="en-US" sz="2000" dirty="0" err="1">
                <a:latin typeface="+mn-lt"/>
                <a:cs typeface="Times New Roman" pitchFamily="18" charset="0"/>
              </a:rPr>
              <a:t>thức</a:t>
            </a:r>
            <a:r>
              <a:rPr lang="en-US" sz="2000" dirty="0">
                <a:latin typeface="+mn-lt"/>
                <a:cs typeface="Times New Roman" pitchFamily="18" charset="0"/>
              </a:rPr>
              <a:t> </a:t>
            </a:r>
            <a:r>
              <a:rPr lang="en-US" sz="2000" dirty="0" err="1">
                <a:latin typeface="+mn-lt"/>
                <a:cs typeface="Times New Roman" pitchFamily="18" charset="0"/>
              </a:rPr>
              <a:t>điều</a:t>
            </a:r>
            <a:r>
              <a:rPr lang="en-US" sz="2000" dirty="0">
                <a:latin typeface="+mn-lt"/>
                <a:cs typeface="Times New Roman" pitchFamily="18" charset="0"/>
              </a:rPr>
              <a:t> </a:t>
            </a:r>
            <a:r>
              <a:rPr lang="en-US" sz="2000" dirty="0" err="1">
                <a:latin typeface="+mn-lt"/>
                <a:cs typeface="Times New Roman" pitchFamily="18" charset="0"/>
              </a:rPr>
              <a:t>khiển</a:t>
            </a:r>
            <a:r>
              <a:rPr lang="en-US" sz="2000" dirty="0">
                <a:latin typeface="+mn-lt"/>
                <a:cs typeface="Times New Roman" pitchFamily="18" charset="0"/>
              </a:rPr>
              <a:t> </a:t>
            </a:r>
            <a:r>
              <a:rPr lang="en-US" sz="2000" dirty="0" err="1">
                <a:latin typeface="+mn-lt"/>
                <a:cs typeface="Times New Roman" pitchFamily="18" charset="0"/>
              </a:rPr>
              <a:t>thủ</a:t>
            </a:r>
            <a:r>
              <a:rPr lang="en-US" sz="2000" dirty="0">
                <a:latin typeface="+mn-lt"/>
                <a:cs typeface="Times New Roman" pitchFamily="18" charset="0"/>
              </a:rPr>
              <a:t> </a:t>
            </a:r>
            <a:r>
              <a:rPr lang="en-US" sz="2000" dirty="0" err="1">
                <a:latin typeface="+mn-lt"/>
                <a:cs typeface="Times New Roman" pitchFamily="18" charset="0"/>
              </a:rPr>
              <a:t>công</a:t>
            </a:r>
            <a:r>
              <a:rPr lang="en-US" sz="2000" dirty="0">
                <a:latin typeface="+mn-lt"/>
                <a:cs typeface="Times New Roman" pitchFamily="18" charset="0"/>
              </a:rPr>
              <a:t> </a:t>
            </a:r>
            <a:r>
              <a:rPr lang="en-US" sz="2000" dirty="0" err="1">
                <a:latin typeface="+mn-lt"/>
                <a:cs typeface="Times New Roman" pitchFamily="18" charset="0"/>
              </a:rPr>
              <a:t>và</a:t>
            </a:r>
            <a:r>
              <a:rPr lang="en-US" sz="2000" dirty="0">
                <a:latin typeface="+mn-lt"/>
                <a:cs typeface="Times New Roman" pitchFamily="18" charset="0"/>
              </a:rPr>
              <a:t> </a:t>
            </a:r>
            <a:r>
              <a:rPr lang="en-US" sz="2000" dirty="0" err="1">
                <a:latin typeface="+mn-lt"/>
                <a:cs typeface="Times New Roman" pitchFamily="18" charset="0"/>
              </a:rPr>
              <a:t>theo</a:t>
            </a:r>
            <a:r>
              <a:rPr lang="en-US" sz="2000" dirty="0">
                <a:latin typeface="+mn-lt"/>
                <a:cs typeface="Times New Roman" pitchFamily="18" charset="0"/>
              </a:rPr>
              <a:t> </a:t>
            </a:r>
            <a:r>
              <a:rPr lang="en-US" sz="2000" dirty="0" err="1">
                <a:latin typeface="+mn-lt"/>
                <a:cs typeface="Times New Roman" pitchFamily="18" charset="0"/>
              </a:rPr>
              <a:t>áp</a:t>
            </a:r>
            <a:r>
              <a:rPr lang="en-US" sz="2000" dirty="0">
                <a:latin typeface="+mn-lt"/>
                <a:cs typeface="Times New Roman" pitchFamily="18" charset="0"/>
              </a:rPr>
              <a:t> </a:t>
            </a:r>
            <a:r>
              <a:rPr lang="en-US" sz="2000" dirty="0" err="1">
                <a:latin typeface="+mn-lt"/>
                <a:cs typeface="Times New Roman" pitchFamily="18" charset="0"/>
              </a:rPr>
              <a:t>suất</a:t>
            </a:r>
            <a:r>
              <a:rPr lang="en-US" sz="2000" dirty="0">
                <a:latin typeface="+mn-lt"/>
                <a:cs typeface="Times New Roman" pitchFamily="18" charset="0"/>
              </a:rPr>
              <a:t> </a:t>
            </a:r>
            <a:r>
              <a:rPr lang="en-US" sz="2000" dirty="0" err="1">
                <a:latin typeface="+mn-lt"/>
                <a:cs typeface="Times New Roman" pitchFamily="18" charset="0"/>
              </a:rPr>
              <a:t>đặt</a:t>
            </a:r>
            <a:r>
              <a:rPr lang="en-US" sz="2000" dirty="0">
                <a:latin typeface="+mn-lt"/>
                <a:cs typeface="Times New Roman" pitchFamily="18" charset="0"/>
              </a:rPr>
              <a:t> </a:t>
            </a:r>
            <a:r>
              <a:rPr lang="en-US" sz="2000" dirty="0" err="1">
                <a:latin typeface="+mn-lt"/>
                <a:cs typeface="Times New Roman" pitchFamily="18" charset="0"/>
              </a:rPr>
              <a:t>từng</a:t>
            </a:r>
            <a:r>
              <a:rPr lang="en-US" sz="2000" dirty="0">
                <a:latin typeface="+mn-lt"/>
                <a:cs typeface="Times New Roman" pitchFamily="18" charset="0"/>
              </a:rPr>
              <a:t> </a:t>
            </a:r>
            <a:r>
              <a:rPr lang="en-US" sz="2000" dirty="0" err="1">
                <a:latin typeface="+mn-lt"/>
                <a:cs typeface="Times New Roman" pitchFamily="18" charset="0"/>
              </a:rPr>
              <a:t>máy</a:t>
            </a:r>
            <a:r>
              <a:rPr lang="en-US" sz="2000" dirty="0">
                <a:latin typeface="+mn-lt"/>
                <a:cs typeface="Times New Roman" pitchFamily="18" charset="0"/>
              </a:rPr>
              <a:t> </a:t>
            </a:r>
            <a:r>
              <a:rPr lang="en-US" sz="2000" dirty="0" err="1">
                <a:latin typeface="+mn-lt"/>
                <a:cs typeface="Times New Roman" pitchFamily="18" charset="0"/>
              </a:rPr>
              <a:t>từ</a:t>
            </a:r>
            <a:r>
              <a:rPr lang="en-US" sz="2000" dirty="0">
                <a:latin typeface="+mn-lt"/>
                <a:cs typeface="Times New Roman" pitchFamily="18" charset="0"/>
              </a:rPr>
              <a:t> 6,3 – 6,5 bar. </a:t>
            </a:r>
            <a:r>
              <a:rPr lang="en-US" sz="2000" dirty="0" err="1">
                <a:latin typeface="+mn-lt"/>
                <a:cs typeface="Times New Roman" pitchFamily="18" charset="0"/>
              </a:rPr>
              <a:t>Thời</a:t>
            </a:r>
            <a:r>
              <a:rPr lang="en-US" sz="2000" dirty="0">
                <a:latin typeface="+mn-lt"/>
                <a:cs typeface="Times New Roman" pitchFamily="18" charset="0"/>
              </a:rPr>
              <a:t> </a:t>
            </a:r>
            <a:r>
              <a:rPr lang="en-US" sz="2000" dirty="0" err="1">
                <a:latin typeface="+mn-lt"/>
                <a:cs typeface="Times New Roman" pitchFamily="18" charset="0"/>
              </a:rPr>
              <a:t>gian</a:t>
            </a:r>
            <a:r>
              <a:rPr lang="en-US" sz="2000" dirty="0">
                <a:latin typeface="+mn-lt"/>
                <a:cs typeface="Times New Roman" pitchFamily="18" charset="0"/>
              </a:rPr>
              <a:t> </a:t>
            </a:r>
            <a:r>
              <a:rPr lang="en-US" sz="2000" dirty="0" err="1">
                <a:latin typeface="+mn-lt"/>
                <a:cs typeface="Times New Roman" pitchFamily="18" charset="0"/>
              </a:rPr>
              <a:t>chạy</a:t>
            </a:r>
            <a:r>
              <a:rPr lang="en-US" sz="2000" dirty="0">
                <a:latin typeface="+mn-lt"/>
                <a:cs typeface="Times New Roman" pitchFamily="18" charset="0"/>
              </a:rPr>
              <a:t> </a:t>
            </a:r>
            <a:r>
              <a:rPr lang="en-US" sz="2000" dirty="0" err="1">
                <a:latin typeface="+mn-lt"/>
                <a:cs typeface="Times New Roman" pitchFamily="18" charset="0"/>
              </a:rPr>
              <a:t>không</a:t>
            </a:r>
            <a:r>
              <a:rPr lang="en-US" sz="2000" dirty="0">
                <a:latin typeface="+mn-lt"/>
                <a:cs typeface="Times New Roman" pitchFamily="18" charset="0"/>
              </a:rPr>
              <a:t> </a:t>
            </a:r>
            <a:r>
              <a:rPr lang="en-US" sz="2000" dirty="0" err="1">
                <a:latin typeface="+mn-lt"/>
                <a:cs typeface="Times New Roman" pitchFamily="18" charset="0"/>
              </a:rPr>
              <a:t>tải</a:t>
            </a:r>
            <a:r>
              <a:rPr lang="en-US" sz="2000" dirty="0">
                <a:latin typeface="+mn-lt"/>
                <a:cs typeface="Times New Roman" pitchFamily="18" charset="0"/>
              </a:rPr>
              <a:t> </a:t>
            </a:r>
            <a:r>
              <a:rPr lang="en-US" sz="2000" dirty="0" err="1">
                <a:latin typeface="+mn-lt"/>
                <a:cs typeface="Times New Roman" pitchFamily="18" charset="0"/>
              </a:rPr>
              <a:t>của</a:t>
            </a:r>
            <a:r>
              <a:rPr lang="en-US" sz="2000" dirty="0">
                <a:latin typeface="+mn-lt"/>
                <a:cs typeface="Times New Roman" pitchFamily="18" charset="0"/>
              </a:rPr>
              <a:t> </a:t>
            </a:r>
            <a:r>
              <a:rPr lang="en-US" sz="2000" dirty="0" err="1">
                <a:latin typeface="+mn-lt"/>
                <a:cs typeface="Times New Roman" pitchFamily="18" charset="0"/>
              </a:rPr>
              <a:t>máy</a:t>
            </a:r>
            <a:r>
              <a:rPr lang="en-US" sz="2000" dirty="0">
                <a:latin typeface="+mn-lt"/>
                <a:cs typeface="Times New Roman" pitchFamily="18" charset="0"/>
              </a:rPr>
              <a:t> </a:t>
            </a:r>
            <a:r>
              <a:rPr lang="en-US" sz="2000" dirty="0" err="1">
                <a:latin typeface="+mn-lt"/>
                <a:cs typeface="Times New Roman" pitchFamily="18" charset="0"/>
              </a:rPr>
              <a:t>dưới</a:t>
            </a:r>
            <a:r>
              <a:rPr lang="en-US" sz="2000" dirty="0">
                <a:latin typeface="+mn-lt"/>
                <a:cs typeface="Times New Roman" pitchFamily="18" charset="0"/>
              </a:rPr>
              <a:t> 10% </a:t>
            </a:r>
            <a:r>
              <a:rPr lang="en-US" sz="2000" dirty="0" err="1">
                <a:latin typeface="+mn-lt"/>
                <a:cs typeface="Times New Roman" pitchFamily="18" charset="0"/>
              </a:rPr>
              <a:t>tổng</a:t>
            </a:r>
            <a:r>
              <a:rPr lang="en-US" sz="2000" dirty="0">
                <a:latin typeface="+mn-lt"/>
                <a:cs typeface="Times New Roman" pitchFamily="18" charset="0"/>
              </a:rPr>
              <a:t> </a:t>
            </a:r>
            <a:r>
              <a:rPr lang="en-US" sz="2000" dirty="0" err="1">
                <a:latin typeface="+mn-lt"/>
                <a:cs typeface="Times New Roman" pitchFamily="18" charset="0"/>
              </a:rPr>
              <a:t>thời</a:t>
            </a:r>
            <a:r>
              <a:rPr lang="en-US" sz="2000" dirty="0">
                <a:latin typeface="+mn-lt"/>
                <a:cs typeface="Times New Roman" pitchFamily="18" charset="0"/>
              </a:rPr>
              <a:t> </a:t>
            </a:r>
            <a:r>
              <a:rPr lang="en-US" sz="2000" dirty="0" err="1">
                <a:latin typeface="+mn-lt"/>
                <a:cs typeface="Times New Roman" pitchFamily="18" charset="0"/>
              </a:rPr>
              <a:t>gian</a:t>
            </a:r>
            <a:r>
              <a:rPr lang="en-US" sz="2000" dirty="0">
                <a:latin typeface="+mn-lt"/>
                <a:cs typeface="Times New Roman" pitchFamily="18" charset="0"/>
              </a:rPr>
              <a:t> </a:t>
            </a:r>
            <a:r>
              <a:rPr lang="en-US" sz="2000" dirty="0" err="1">
                <a:latin typeface="+mn-lt"/>
                <a:cs typeface="Times New Roman" pitchFamily="18" charset="0"/>
              </a:rPr>
              <a:t>chạy</a:t>
            </a:r>
            <a:r>
              <a:rPr lang="en-US" sz="2000" dirty="0">
                <a:latin typeface="+mn-lt"/>
                <a:cs typeface="Times New Roman" pitchFamily="18" charset="0"/>
              </a:rPr>
              <a:t>. </a:t>
            </a:r>
            <a:r>
              <a:rPr lang="en-US" sz="2000" dirty="0" err="1">
                <a:latin typeface="+mn-lt"/>
                <a:cs typeface="Times New Roman" pitchFamily="18" charset="0"/>
              </a:rPr>
              <a:t>Khi</a:t>
            </a:r>
            <a:r>
              <a:rPr lang="en-US" sz="2000" dirty="0">
                <a:latin typeface="+mn-lt"/>
                <a:cs typeface="Times New Roman" pitchFamily="18" charset="0"/>
              </a:rPr>
              <a:t> </a:t>
            </a:r>
            <a:r>
              <a:rPr lang="en-US" sz="2000" dirty="0" err="1">
                <a:latin typeface="+mn-lt"/>
                <a:cs typeface="Times New Roman" pitchFamily="18" charset="0"/>
              </a:rPr>
              <a:t>hoạt</a:t>
            </a:r>
            <a:r>
              <a:rPr lang="en-US" sz="2000" dirty="0">
                <a:latin typeface="+mn-lt"/>
                <a:cs typeface="Times New Roman" pitchFamily="18" charset="0"/>
              </a:rPr>
              <a:t> </a:t>
            </a:r>
            <a:r>
              <a:rPr lang="en-US" sz="2000" dirty="0" err="1">
                <a:latin typeface="+mn-lt"/>
                <a:cs typeface="Times New Roman" pitchFamily="18" charset="0"/>
              </a:rPr>
              <a:t>động</a:t>
            </a:r>
            <a:r>
              <a:rPr lang="en-US" sz="2000" dirty="0">
                <a:latin typeface="+mn-lt"/>
                <a:cs typeface="Times New Roman" pitchFamily="18" charset="0"/>
              </a:rPr>
              <a:t> ở </a:t>
            </a:r>
            <a:r>
              <a:rPr lang="en-US" sz="2000" dirty="0" err="1">
                <a:latin typeface="+mn-lt"/>
                <a:cs typeface="Times New Roman" pitchFamily="18" charset="0"/>
              </a:rPr>
              <a:t>chế</a:t>
            </a:r>
            <a:r>
              <a:rPr lang="en-US" sz="2000" dirty="0">
                <a:latin typeface="+mn-lt"/>
                <a:cs typeface="Times New Roman" pitchFamily="18" charset="0"/>
              </a:rPr>
              <a:t> </a:t>
            </a:r>
            <a:r>
              <a:rPr lang="en-US" sz="2000" dirty="0" err="1">
                <a:latin typeface="+mn-lt"/>
                <a:cs typeface="Times New Roman" pitchFamily="18" charset="0"/>
              </a:rPr>
              <a:t>độ</a:t>
            </a:r>
            <a:r>
              <a:rPr lang="en-US" sz="2000" dirty="0">
                <a:latin typeface="+mn-lt"/>
                <a:cs typeface="Times New Roman" pitchFamily="18" charset="0"/>
              </a:rPr>
              <a:t> </a:t>
            </a:r>
            <a:r>
              <a:rPr lang="en-US" sz="2000" dirty="0" err="1">
                <a:latin typeface="+mn-lt"/>
                <a:cs typeface="Times New Roman" pitchFamily="18" charset="0"/>
              </a:rPr>
              <a:t>không</a:t>
            </a:r>
            <a:r>
              <a:rPr lang="en-US" sz="2000" dirty="0">
                <a:latin typeface="+mn-lt"/>
                <a:cs typeface="Times New Roman" pitchFamily="18" charset="0"/>
              </a:rPr>
              <a:t> </a:t>
            </a:r>
            <a:r>
              <a:rPr lang="en-US" sz="2000" dirty="0" err="1">
                <a:latin typeface="+mn-lt"/>
                <a:cs typeface="Times New Roman" pitchFamily="18" charset="0"/>
              </a:rPr>
              <a:t>tải</a:t>
            </a:r>
            <a:r>
              <a:rPr lang="en-US" sz="2000" dirty="0">
                <a:latin typeface="+mn-lt"/>
                <a:cs typeface="Times New Roman" pitchFamily="18" charset="0"/>
              </a:rPr>
              <a:t> </a:t>
            </a:r>
            <a:r>
              <a:rPr lang="en-US" sz="2000" dirty="0" err="1">
                <a:latin typeface="+mn-lt"/>
                <a:cs typeface="Times New Roman" pitchFamily="18" charset="0"/>
              </a:rPr>
              <a:t>máy</a:t>
            </a:r>
            <a:r>
              <a:rPr lang="en-US" sz="2000" dirty="0">
                <a:latin typeface="+mn-lt"/>
                <a:cs typeface="Times New Roman" pitchFamily="18" charset="0"/>
              </a:rPr>
              <a:t> </a:t>
            </a:r>
            <a:r>
              <a:rPr lang="en-US" sz="2000" dirty="0" err="1">
                <a:latin typeface="+mn-lt"/>
                <a:cs typeface="Times New Roman" pitchFamily="18" charset="0"/>
              </a:rPr>
              <a:t>nén</a:t>
            </a:r>
            <a:r>
              <a:rPr lang="en-US" sz="2000" dirty="0">
                <a:latin typeface="+mn-lt"/>
                <a:cs typeface="Times New Roman" pitchFamily="18" charset="0"/>
              </a:rPr>
              <a:t> </a:t>
            </a:r>
            <a:r>
              <a:rPr lang="en-US" sz="2000" dirty="0" err="1">
                <a:latin typeface="+mn-lt"/>
                <a:cs typeface="Times New Roman" pitchFamily="18" charset="0"/>
              </a:rPr>
              <a:t>khí</a:t>
            </a:r>
            <a:r>
              <a:rPr lang="en-US" sz="2000" dirty="0">
                <a:latin typeface="+mn-lt"/>
                <a:cs typeface="Times New Roman" pitchFamily="18" charset="0"/>
              </a:rPr>
              <a:t> </a:t>
            </a:r>
            <a:r>
              <a:rPr lang="en-US" sz="2000" dirty="0" err="1">
                <a:latin typeface="+mn-lt"/>
                <a:cs typeface="Times New Roman" pitchFamily="18" charset="0"/>
              </a:rPr>
              <a:t>vẫn</a:t>
            </a:r>
            <a:r>
              <a:rPr lang="en-US" sz="2000" dirty="0">
                <a:latin typeface="+mn-lt"/>
                <a:cs typeface="Times New Roman" pitchFamily="18" charset="0"/>
              </a:rPr>
              <a:t> </a:t>
            </a:r>
            <a:r>
              <a:rPr lang="en-US" sz="2000" dirty="0" err="1">
                <a:latin typeface="+mn-lt"/>
                <a:cs typeface="Times New Roman" pitchFamily="18" charset="0"/>
              </a:rPr>
              <a:t>tiêu</a:t>
            </a:r>
            <a:r>
              <a:rPr lang="en-US" sz="2000" dirty="0">
                <a:latin typeface="+mn-lt"/>
                <a:cs typeface="Times New Roman" pitchFamily="18" charset="0"/>
              </a:rPr>
              <a:t> </a:t>
            </a:r>
            <a:r>
              <a:rPr lang="en-US" sz="2000" dirty="0" err="1">
                <a:latin typeface="+mn-lt"/>
                <a:cs typeface="Times New Roman" pitchFamily="18" charset="0"/>
              </a:rPr>
              <a:t>thụ</a:t>
            </a:r>
            <a:r>
              <a:rPr lang="en-US" sz="2000" dirty="0">
                <a:latin typeface="+mn-lt"/>
                <a:cs typeface="Times New Roman" pitchFamily="18" charset="0"/>
              </a:rPr>
              <a:t> </a:t>
            </a:r>
            <a:r>
              <a:rPr lang="en-US" sz="2000" dirty="0" err="1">
                <a:latin typeface="+mn-lt"/>
                <a:cs typeface="Times New Roman" pitchFamily="18" charset="0"/>
              </a:rPr>
              <a:t>khoảng</a:t>
            </a:r>
            <a:r>
              <a:rPr lang="en-US" sz="2000" dirty="0">
                <a:latin typeface="+mn-lt"/>
                <a:cs typeface="Times New Roman" pitchFamily="18" charset="0"/>
              </a:rPr>
              <a:t> 40% </a:t>
            </a:r>
            <a:r>
              <a:rPr lang="en-US" sz="2000" dirty="0" err="1">
                <a:latin typeface="+mn-lt"/>
                <a:cs typeface="Times New Roman" pitchFamily="18" charset="0"/>
              </a:rPr>
              <a:t>công</a:t>
            </a:r>
            <a:r>
              <a:rPr lang="en-US" sz="2000" dirty="0">
                <a:latin typeface="+mn-lt"/>
                <a:cs typeface="Times New Roman" pitchFamily="18" charset="0"/>
              </a:rPr>
              <a:t> </a:t>
            </a:r>
            <a:r>
              <a:rPr lang="en-US" sz="2000" dirty="0" err="1">
                <a:latin typeface="+mn-lt"/>
                <a:cs typeface="Times New Roman" pitchFamily="18" charset="0"/>
              </a:rPr>
              <a:t>suất</a:t>
            </a:r>
            <a:r>
              <a:rPr lang="en-US" sz="2000" dirty="0">
                <a:latin typeface="+mn-lt"/>
                <a:cs typeface="Times New Roman" pitchFamily="18" charset="0"/>
              </a:rPr>
              <a:t> </a:t>
            </a:r>
            <a:r>
              <a:rPr lang="en-US" sz="2000" dirty="0" err="1">
                <a:latin typeface="+mn-lt"/>
                <a:cs typeface="Times New Roman" pitchFamily="18" charset="0"/>
              </a:rPr>
              <a:t>định</a:t>
            </a:r>
            <a:r>
              <a:rPr lang="en-US" sz="2000" dirty="0">
                <a:latin typeface="+mn-lt"/>
                <a:cs typeface="Times New Roman" pitchFamily="18" charset="0"/>
              </a:rPr>
              <a:t> </a:t>
            </a:r>
            <a:r>
              <a:rPr lang="en-US" sz="2000" dirty="0" err="1">
                <a:latin typeface="+mn-lt"/>
                <a:cs typeface="Times New Roman" pitchFamily="18" charset="0"/>
              </a:rPr>
              <a:t>mức</a:t>
            </a:r>
            <a:r>
              <a:rPr lang="en-US" sz="2000" dirty="0">
                <a:latin typeface="+mn-lt"/>
                <a:cs typeface="Times New Roman" pitchFamily="18" charset="0"/>
              </a:rPr>
              <a:t> </a:t>
            </a:r>
            <a:r>
              <a:rPr lang="en-US" sz="2000" dirty="0" err="1">
                <a:latin typeface="+mn-lt"/>
                <a:cs typeface="Times New Roman" pitchFamily="18" charset="0"/>
              </a:rPr>
              <a:t>mà</a:t>
            </a:r>
            <a:r>
              <a:rPr lang="en-US" sz="2000" dirty="0">
                <a:latin typeface="+mn-lt"/>
                <a:cs typeface="Times New Roman" pitchFamily="18" charset="0"/>
              </a:rPr>
              <a:t> </a:t>
            </a:r>
            <a:r>
              <a:rPr lang="en-US" sz="2000" dirty="0" err="1">
                <a:latin typeface="+mn-lt"/>
                <a:cs typeface="Times New Roman" pitchFamily="18" charset="0"/>
              </a:rPr>
              <a:t>không</a:t>
            </a:r>
            <a:r>
              <a:rPr lang="en-US" sz="2000" dirty="0">
                <a:latin typeface="+mn-lt"/>
                <a:cs typeface="Times New Roman" pitchFamily="18" charset="0"/>
              </a:rPr>
              <a:t> </a:t>
            </a:r>
            <a:r>
              <a:rPr lang="en-US" sz="2000" dirty="0" err="1">
                <a:latin typeface="+mn-lt"/>
                <a:cs typeface="Times New Roman" pitchFamily="18" charset="0"/>
              </a:rPr>
              <a:t>sinh</a:t>
            </a:r>
            <a:r>
              <a:rPr lang="en-US" sz="2000" dirty="0">
                <a:latin typeface="+mn-lt"/>
                <a:cs typeface="Times New Roman" pitchFamily="18" charset="0"/>
              </a:rPr>
              <a:t> ra </a:t>
            </a:r>
            <a:r>
              <a:rPr lang="en-US" sz="2000" dirty="0" err="1">
                <a:latin typeface="+mn-lt"/>
                <a:cs typeface="Times New Roman" pitchFamily="18" charset="0"/>
              </a:rPr>
              <a:t>khí</a:t>
            </a:r>
            <a:r>
              <a:rPr lang="en-US" sz="2000" dirty="0">
                <a:latin typeface="+mn-lt"/>
                <a:cs typeface="Times New Roman" pitchFamily="18" charset="0"/>
              </a:rPr>
              <a:t> </a:t>
            </a:r>
            <a:r>
              <a:rPr lang="en-US" sz="2000" dirty="0" err="1">
                <a:latin typeface="+mn-lt"/>
                <a:cs typeface="Times New Roman" pitchFamily="18" charset="0"/>
              </a:rPr>
              <a:t>nén</a:t>
            </a:r>
            <a:r>
              <a:rPr lang="en-US" sz="2000" dirty="0">
                <a:latin typeface="+mn-lt"/>
                <a:cs typeface="Times New Roman" pitchFamily="18" charset="0"/>
              </a:rPr>
              <a:t>, </a:t>
            </a:r>
            <a:r>
              <a:rPr lang="en-US" sz="2000" dirty="0" err="1">
                <a:latin typeface="+mn-lt"/>
                <a:cs typeface="Times New Roman" pitchFamily="18" charset="0"/>
              </a:rPr>
              <a:t>gây</a:t>
            </a:r>
            <a:r>
              <a:rPr lang="en-US" sz="2000" dirty="0">
                <a:latin typeface="+mn-lt"/>
                <a:cs typeface="Times New Roman" pitchFamily="18" charset="0"/>
              </a:rPr>
              <a:t> </a:t>
            </a:r>
            <a:r>
              <a:rPr lang="en-US" sz="2000" dirty="0" err="1">
                <a:latin typeface="+mn-lt"/>
                <a:cs typeface="Times New Roman" pitchFamily="18" charset="0"/>
              </a:rPr>
              <a:t>lãng</a:t>
            </a:r>
            <a:r>
              <a:rPr lang="en-US" sz="2000" dirty="0">
                <a:latin typeface="+mn-lt"/>
                <a:cs typeface="Times New Roman" pitchFamily="18" charset="0"/>
              </a:rPr>
              <a:t> </a:t>
            </a:r>
            <a:r>
              <a:rPr lang="en-US" sz="2000" dirty="0" err="1">
                <a:latin typeface="+mn-lt"/>
                <a:cs typeface="Times New Roman" pitchFamily="18" charset="0"/>
              </a:rPr>
              <a:t>phí</a:t>
            </a:r>
            <a:r>
              <a:rPr lang="en-US" sz="2000" dirty="0">
                <a:latin typeface="+mn-lt"/>
                <a:cs typeface="Times New Roman" pitchFamily="18" charset="0"/>
              </a:rPr>
              <a:t> </a:t>
            </a:r>
            <a:r>
              <a:rPr lang="en-US" sz="2000" dirty="0" err="1">
                <a:latin typeface="+mn-lt"/>
                <a:cs typeface="Times New Roman" pitchFamily="18" charset="0"/>
              </a:rPr>
              <a:t>điện</a:t>
            </a:r>
            <a:r>
              <a:rPr lang="en-US" sz="2000" dirty="0">
                <a:latin typeface="+mn-lt"/>
                <a:cs typeface="Times New Roman" pitchFamily="18" charset="0"/>
              </a:rPr>
              <a:t> </a:t>
            </a:r>
            <a:r>
              <a:rPr lang="en-US" sz="2000" dirty="0" err="1">
                <a:latin typeface="+mn-lt"/>
                <a:cs typeface="Times New Roman" pitchFamily="18" charset="0"/>
              </a:rPr>
              <a:t>năng</a:t>
            </a:r>
            <a:r>
              <a:rPr lang="en-US" sz="2000" dirty="0">
                <a:latin typeface="+mn-lt"/>
                <a:cs typeface="Times New Roman" pitchFamily="18" charset="0"/>
              </a:rPr>
              <a:t>.</a:t>
            </a:r>
          </a:p>
          <a:p>
            <a:pPr algn="just">
              <a:lnSpc>
                <a:spcPct val="130000"/>
              </a:lnSpc>
            </a:pPr>
            <a:endParaRPr lang="en-US" sz="2000" dirty="0">
              <a:latin typeface="+mn-lt"/>
              <a:cs typeface="Times New Roman" pitchFamily="18" charset="0"/>
            </a:endParaRPr>
          </a:p>
          <a:p>
            <a:pPr algn="just">
              <a:lnSpc>
                <a:spcPct val="130000"/>
              </a:lnSpc>
            </a:pPr>
            <a:r>
              <a:rPr lang="en-US" sz="2000" b="1" dirty="0">
                <a:solidFill>
                  <a:schemeClr val="accent5">
                    <a:lumMod val="50000"/>
                  </a:schemeClr>
                </a:solidFill>
                <a:latin typeface="+mn-lt"/>
                <a:cs typeface="Times New Roman" pitchFamily="18" charset="0"/>
              </a:rPr>
              <a:t>b. Mô tả giải pháp</a:t>
            </a:r>
          </a:p>
          <a:p>
            <a:pPr algn="just">
              <a:lnSpc>
                <a:spcPct val="130000"/>
              </a:lnSpc>
            </a:pPr>
            <a:r>
              <a:rPr lang="en-US" sz="2000" i="1" dirty="0">
                <a:latin typeface="+mn-lt"/>
                <a:cs typeface="Times New Roman" pitchFamily="18" charset="0"/>
              </a:rPr>
              <a:t>“ </a:t>
            </a:r>
            <a:r>
              <a:rPr lang="en-US" sz="2000" i="1" dirty="0" err="1">
                <a:latin typeface="+mn-lt"/>
                <a:cs typeface="Times New Roman" pitchFamily="18" charset="0"/>
              </a:rPr>
              <a:t>Lắp</a:t>
            </a:r>
            <a:r>
              <a:rPr lang="en-US" sz="2000" i="1" dirty="0">
                <a:latin typeface="+mn-lt"/>
                <a:cs typeface="Times New Roman" pitchFamily="18" charset="0"/>
              </a:rPr>
              <a:t> </a:t>
            </a:r>
            <a:r>
              <a:rPr lang="en-US" sz="2000" i="1" dirty="0" err="1">
                <a:latin typeface="+mn-lt"/>
                <a:cs typeface="Times New Roman" pitchFamily="18" charset="0"/>
              </a:rPr>
              <a:t>đặt</a:t>
            </a:r>
            <a:r>
              <a:rPr lang="en-US" sz="2000" i="1" dirty="0">
                <a:latin typeface="+mn-lt"/>
                <a:cs typeface="Times New Roman" pitchFamily="18" charset="0"/>
              </a:rPr>
              <a:t> </a:t>
            </a:r>
            <a:r>
              <a:rPr lang="en-US" sz="2000" i="1" dirty="0" err="1">
                <a:latin typeface="+mn-lt"/>
                <a:cs typeface="Times New Roman" pitchFamily="18" charset="0"/>
              </a:rPr>
              <a:t>biến</a:t>
            </a:r>
            <a:r>
              <a:rPr lang="en-US" sz="2000" i="1" dirty="0">
                <a:latin typeface="+mn-lt"/>
                <a:cs typeface="Times New Roman" pitchFamily="18" charset="0"/>
              </a:rPr>
              <a:t> </a:t>
            </a:r>
            <a:r>
              <a:rPr lang="en-US" sz="2000" i="1" dirty="0" err="1">
                <a:latin typeface="+mn-lt"/>
                <a:cs typeface="Times New Roman" pitchFamily="18" charset="0"/>
              </a:rPr>
              <a:t>tần</a:t>
            </a:r>
            <a:r>
              <a:rPr lang="en-US" sz="2000" i="1" dirty="0">
                <a:latin typeface="+mn-lt"/>
                <a:cs typeface="Times New Roman" pitchFamily="18" charset="0"/>
              </a:rPr>
              <a:t> </a:t>
            </a:r>
            <a:r>
              <a:rPr lang="en-US" sz="2000" i="1" dirty="0" err="1">
                <a:latin typeface="+mn-lt"/>
                <a:cs typeface="Times New Roman" pitchFamily="18" charset="0"/>
              </a:rPr>
              <a:t>kết</a:t>
            </a:r>
            <a:r>
              <a:rPr lang="en-US" sz="2000" i="1" dirty="0">
                <a:latin typeface="+mn-lt"/>
                <a:cs typeface="Times New Roman" pitchFamily="18" charset="0"/>
              </a:rPr>
              <a:t> </a:t>
            </a:r>
            <a:r>
              <a:rPr lang="en-US" sz="2000" i="1" dirty="0" err="1">
                <a:latin typeface="+mn-lt"/>
                <a:cs typeface="Times New Roman" pitchFamily="18" charset="0"/>
              </a:rPr>
              <a:t>hợp</a:t>
            </a:r>
            <a:r>
              <a:rPr lang="en-US" sz="2000" i="1" dirty="0">
                <a:latin typeface="+mn-lt"/>
                <a:cs typeface="Times New Roman" pitchFamily="18" charset="0"/>
              </a:rPr>
              <a:t> </a:t>
            </a:r>
            <a:r>
              <a:rPr lang="en-US" sz="2000" i="1" dirty="0" err="1">
                <a:latin typeface="+mn-lt"/>
                <a:cs typeface="Times New Roman" pitchFamily="18" charset="0"/>
              </a:rPr>
              <a:t>bộ</a:t>
            </a:r>
            <a:r>
              <a:rPr lang="en-US" sz="2000" i="1" dirty="0">
                <a:latin typeface="+mn-lt"/>
                <a:cs typeface="Times New Roman" pitchFamily="18" charset="0"/>
              </a:rPr>
              <a:t> </a:t>
            </a:r>
            <a:r>
              <a:rPr lang="en-US" sz="2000" i="1" dirty="0" err="1">
                <a:latin typeface="+mn-lt"/>
                <a:cs typeface="Times New Roman" pitchFamily="18" charset="0"/>
              </a:rPr>
              <a:t>điều</a:t>
            </a:r>
            <a:r>
              <a:rPr lang="en-US" sz="2000" i="1" dirty="0">
                <a:latin typeface="+mn-lt"/>
                <a:cs typeface="Times New Roman" pitchFamily="18" charset="0"/>
              </a:rPr>
              <a:t> </a:t>
            </a:r>
            <a:r>
              <a:rPr lang="en-US" sz="2000" i="1" dirty="0" err="1">
                <a:latin typeface="+mn-lt"/>
                <a:cs typeface="Times New Roman" pitchFamily="18" charset="0"/>
              </a:rPr>
              <a:t>khiển</a:t>
            </a:r>
            <a:r>
              <a:rPr lang="en-US" sz="2000" i="1" dirty="0">
                <a:latin typeface="+mn-lt"/>
                <a:cs typeface="Times New Roman" pitchFamily="18" charset="0"/>
              </a:rPr>
              <a:t> </a:t>
            </a:r>
            <a:r>
              <a:rPr lang="en-US" sz="2000" i="1" dirty="0" err="1">
                <a:latin typeface="+mn-lt"/>
                <a:cs typeface="Times New Roman" pitchFamily="18" charset="0"/>
              </a:rPr>
              <a:t>chung</a:t>
            </a:r>
            <a:r>
              <a:rPr lang="en-US" sz="2000" i="1" dirty="0">
                <a:latin typeface="+mn-lt"/>
                <a:cs typeface="Times New Roman" pitchFamily="18" charset="0"/>
              </a:rPr>
              <a:t> </a:t>
            </a:r>
            <a:r>
              <a:rPr lang="en-US" sz="2000" i="1" dirty="0" err="1">
                <a:latin typeface="+mn-lt"/>
                <a:cs typeface="Times New Roman" pitchFamily="18" charset="0"/>
              </a:rPr>
              <a:t>cho</a:t>
            </a:r>
            <a:r>
              <a:rPr lang="en-US" sz="2000" i="1" dirty="0">
                <a:latin typeface="+mn-lt"/>
                <a:cs typeface="Times New Roman" pitchFamily="18" charset="0"/>
              </a:rPr>
              <a:t> </a:t>
            </a:r>
            <a:r>
              <a:rPr lang="en-US" sz="2000" i="1" dirty="0" err="1">
                <a:latin typeface="+mn-lt"/>
                <a:cs typeface="Times New Roman" pitchFamily="18" charset="0"/>
              </a:rPr>
              <a:t>trạm</a:t>
            </a:r>
            <a:r>
              <a:rPr lang="en-US" sz="2000" i="1" dirty="0">
                <a:latin typeface="+mn-lt"/>
                <a:cs typeface="Times New Roman" pitchFamily="18" charset="0"/>
              </a:rPr>
              <a:t> </a:t>
            </a:r>
            <a:r>
              <a:rPr lang="en-US" sz="2000" i="1" dirty="0" err="1">
                <a:latin typeface="+mn-lt"/>
                <a:cs typeface="Times New Roman" pitchFamily="18" charset="0"/>
              </a:rPr>
              <a:t>máy</a:t>
            </a:r>
            <a:r>
              <a:rPr lang="en-US" sz="2000" i="1" dirty="0">
                <a:latin typeface="+mn-lt"/>
                <a:cs typeface="Times New Roman" pitchFamily="18" charset="0"/>
              </a:rPr>
              <a:t> </a:t>
            </a:r>
            <a:r>
              <a:rPr lang="en-US" sz="2000" i="1" dirty="0" err="1">
                <a:latin typeface="+mn-lt"/>
                <a:cs typeface="Times New Roman" pitchFamily="18" charset="0"/>
              </a:rPr>
              <a:t>nén</a:t>
            </a:r>
            <a:r>
              <a:rPr lang="en-US" sz="2000" i="1" dirty="0">
                <a:latin typeface="+mn-lt"/>
                <a:cs typeface="Times New Roman" pitchFamily="18" charset="0"/>
              </a:rPr>
              <a:t> </a:t>
            </a:r>
            <a:r>
              <a:rPr lang="en-US" sz="2000" i="1" dirty="0" err="1">
                <a:latin typeface="+mn-lt"/>
                <a:cs typeface="Times New Roman" pitchFamily="18" charset="0"/>
              </a:rPr>
              <a:t>khí</a:t>
            </a:r>
            <a:r>
              <a:rPr lang="en-US" sz="2000" i="1" dirty="0">
                <a:latin typeface="+mn-lt"/>
                <a:cs typeface="Times New Roman" pitchFamily="18" charset="0"/>
              </a:rPr>
              <a:t>”</a:t>
            </a:r>
          </a:p>
          <a:p>
            <a:pPr algn="just">
              <a:lnSpc>
                <a:spcPct val="130000"/>
              </a:lnSpc>
            </a:pPr>
            <a:endParaRPr lang="en-US" sz="2000" b="1" dirty="0">
              <a:latin typeface="Times New Roman" pitchFamily="18" charset="0"/>
              <a:cs typeface="Times New Roman" pitchFamily="18" charset="0"/>
            </a:endParaRPr>
          </a:p>
        </p:txBody>
      </p:sp>
    </p:spTree>
    <p:extLst>
      <p:ext uri="{BB962C8B-B14F-4D97-AF65-F5344CB8AC3E}">
        <p14:creationId xmlns:p14="http://schemas.microsoft.com/office/powerpoint/2010/main" val="37081137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idx="4294967295"/>
          </p:nvPr>
        </p:nvSpPr>
        <p:spPr>
          <a:xfrm>
            <a:off x="744682" y="1379906"/>
            <a:ext cx="10972800" cy="495200"/>
          </a:xfrm>
          <a:prstGeom prst="rect">
            <a:avLst/>
          </a:prstGeom>
        </p:spPr>
        <p:txBody>
          <a:bodyPr>
            <a:noAutofit/>
          </a:bodyPr>
          <a:lstStyle/>
          <a:p>
            <a:r>
              <a:rPr lang="en-US" sz="2800" b="1" dirty="0" err="1">
                <a:solidFill>
                  <a:schemeClr val="accent1">
                    <a:lumMod val="50000"/>
                  </a:schemeClr>
                </a:solidFill>
                <a:latin typeface="Arial" panose="020B0604020202020204" pitchFamily="34" charset="0"/>
              </a:rPr>
              <a:t>Nội</a:t>
            </a:r>
            <a:r>
              <a:rPr lang="en-US" sz="2800" b="1" dirty="0">
                <a:solidFill>
                  <a:schemeClr val="accent1">
                    <a:lumMod val="50000"/>
                  </a:schemeClr>
                </a:solidFill>
                <a:latin typeface="Arial" panose="020B0604020202020204" pitchFamily="34" charset="0"/>
              </a:rPr>
              <a:t> dung</a:t>
            </a:r>
          </a:p>
        </p:txBody>
      </p:sp>
      <p:sp>
        <p:nvSpPr>
          <p:cNvPr id="4" name="TextBox 3">
            <a:extLst>
              <a:ext uri="{FF2B5EF4-FFF2-40B4-BE49-F238E27FC236}">
                <a16:creationId xmlns:a16="http://schemas.microsoft.com/office/drawing/2014/main" id="{FFC58027-3142-C3E4-F891-C2A111C0045B}"/>
              </a:ext>
            </a:extLst>
          </p:cNvPr>
          <p:cNvSpPr txBox="1"/>
          <p:nvPr/>
        </p:nvSpPr>
        <p:spPr>
          <a:xfrm>
            <a:off x="1205496" y="2314380"/>
            <a:ext cx="9389051" cy="830997"/>
          </a:xfrm>
          <a:prstGeom prst="rect">
            <a:avLst/>
          </a:prstGeom>
          <a:noFill/>
        </p:spPr>
        <p:txBody>
          <a:bodyPr wrap="square">
            <a:spAutoFit/>
          </a:bodyPr>
          <a:lstStyle/>
          <a:p>
            <a:r>
              <a:rPr lang="en-US" sz="2400" dirty="0">
                <a:latin typeface="Arial" panose="020B0604020202020204" pitchFamily="34" charset="0"/>
                <a:cs typeface="Arial" panose="020B0604020202020204" pitchFamily="34" charset="0"/>
              </a:rPr>
              <a:t>I. Thông tin về cơ hội tiết kiệm năng lượng cho ngành xi măng</a:t>
            </a:r>
          </a:p>
          <a:p>
            <a:r>
              <a:rPr lang="en-US" sz="2400" dirty="0">
                <a:latin typeface="Arial" panose="020B0604020202020204" pitchFamily="34" charset="0"/>
                <a:cs typeface="Arial" panose="020B0604020202020204" pitchFamily="34" charset="0"/>
              </a:rPr>
              <a:t>II. Một số giải pháp tính toán điển hình</a:t>
            </a:r>
          </a:p>
        </p:txBody>
      </p:sp>
    </p:spTree>
    <p:extLst>
      <p:ext uri="{BB962C8B-B14F-4D97-AF65-F5344CB8AC3E}">
        <p14:creationId xmlns:p14="http://schemas.microsoft.com/office/powerpoint/2010/main" val="9076162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2" descr="Bodktrammaynenkhi">
            <a:extLst>
              <a:ext uri="{FF2B5EF4-FFF2-40B4-BE49-F238E27FC236}">
                <a16:creationId xmlns:a16="http://schemas.microsoft.com/office/drawing/2014/main" id="{5710ADCA-F1A9-4BB3-882B-9C1F1A03AC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0976" y="2457293"/>
            <a:ext cx="3749675" cy="37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2">
            <a:extLst>
              <a:ext uri="{FF2B5EF4-FFF2-40B4-BE49-F238E27FC236}">
                <a16:creationId xmlns:a16="http://schemas.microsoft.com/office/drawing/2014/main" id="{1BF5131A-8AFF-4C7C-B06E-86C0F0AA744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88295" y="2618875"/>
            <a:ext cx="4846637" cy="225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1DA413A-C9EE-4435-A93E-17A44E47509C}"/>
              </a:ext>
            </a:extLst>
          </p:cNvPr>
          <p:cNvSpPr txBox="1"/>
          <p:nvPr/>
        </p:nvSpPr>
        <p:spPr>
          <a:xfrm>
            <a:off x="1360976" y="6273225"/>
            <a:ext cx="4132007" cy="584775"/>
          </a:xfrm>
          <a:prstGeom prst="rect">
            <a:avLst/>
          </a:prstGeom>
          <a:noFill/>
        </p:spPr>
        <p:txBody>
          <a:bodyPr wrap="square" rtlCol="0">
            <a:spAutoFit/>
          </a:bodyPr>
          <a:lstStyle/>
          <a:p>
            <a:r>
              <a:rPr lang="en-US" sz="1600" dirty="0" err="1">
                <a:latin typeface="+mn-lt"/>
                <a:cs typeface="Times New Roman" panose="02020603050405020304" pitchFamily="18" charset="0"/>
              </a:rPr>
              <a:t>Tiêu</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thụ</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năng</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lượng</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của</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trạm</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khí</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nén</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theo</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lưu</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lượng</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khí</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nén</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sản</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xuất</a:t>
            </a:r>
            <a:endParaRPr lang="vi-VN" sz="1600" dirty="0">
              <a:latin typeface="+mn-lt"/>
              <a:cs typeface="Times New Roman" panose="02020603050405020304" pitchFamily="18" charset="0"/>
            </a:endParaRPr>
          </a:p>
        </p:txBody>
      </p:sp>
      <p:sp>
        <p:nvSpPr>
          <p:cNvPr id="7" name="TextBox 6">
            <a:extLst>
              <a:ext uri="{FF2B5EF4-FFF2-40B4-BE49-F238E27FC236}">
                <a16:creationId xmlns:a16="http://schemas.microsoft.com/office/drawing/2014/main" id="{3BA2A5B3-6706-4E57-A130-B8C49A3B7352}"/>
              </a:ext>
            </a:extLst>
          </p:cNvPr>
          <p:cNvSpPr txBox="1"/>
          <p:nvPr/>
        </p:nvSpPr>
        <p:spPr>
          <a:xfrm>
            <a:off x="6225613" y="5063772"/>
            <a:ext cx="4572000" cy="830997"/>
          </a:xfrm>
          <a:prstGeom prst="rect">
            <a:avLst/>
          </a:prstGeom>
          <a:noFill/>
        </p:spPr>
        <p:txBody>
          <a:bodyPr wrap="square" rtlCol="0">
            <a:spAutoFit/>
          </a:bodyPr>
          <a:lstStyle/>
          <a:p>
            <a:r>
              <a:rPr lang="en-US" sz="1600" dirty="0" err="1">
                <a:latin typeface="+mn-lt"/>
                <a:cs typeface="Times New Roman" panose="02020603050405020304" pitchFamily="18" charset="0"/>
              </a:rPr>
              <a:t>Biểu</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đồ</a:t>
            </a:r>
            <a:r>
              <a:rPr lang="en-US" sz="1600" dirty="0">
                <a:latin typeface="+mn-lt"/>
                <a:cs typeface="Times New Roman" panose="02020603050405020304" pitchFamily="18" charset="0"/>
              </a:rPr>
              <a:t> so </a:t>
            </a:r>
            <a:r>
              <a:rPr lang="en-US" sz="1600" dirty="0" err="1">
                <a:latin typeface="+mn-lt"/>
                <a:cs typeface="Times New Roman" panose="02020603050405020304" pitchFamily="18" charset="0"/>
              </a:rPr>
              <a:t>sánh</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sự</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dao</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động</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áp</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suất</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đối</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của</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máy</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nén</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khí</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có</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biến</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tần</a:t>
            </a:r>
            <a:r>
              <a:rPr lang="en-US" sz="1600" dirty="0">
                <a:latin typeface="+mn-lt"/>
                <a:cs typeface="Times New Roman" panose="02020603050405020304" pitchFamily="18" charset="0"/>
              </a:rPr>
              <a:t> so </a:t>
            </a:r>
            <a:r>
              <a:rPr lang="en-US" sz="1600" dirty="0" err="1">
                <a:latin typeface="+mn-lt"/>
                <a:cs typeface="Times New Roman" panose="02020603050405020304" pitchFamily="18" charset="0"/>
              </a:rPr>
              <a:t>với</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các</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máy</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nén</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khí</a:t>
            </a:r>
            <a:r>
              <a:rPr lang="en-US" sz="1600" dirty="0">
                <a:latin typeface="+mn-lt"/>
                <a:cs typeface="Times New Roman" panose="02020603050405020304" pitchFamily="18" charset="0"/>
              </a:rPr>
              <a:t> </a:t>
            </a:r>
            <a:r>
              <a:rPr lang="en-US" sz="1600" dirty="0" err="1">
                <a:latin typeface="+mn-lt"/>
                <a:cs typeface="Times New Roman" panose="02020603050405020304" pitchFamily="18" charset="0"/>
              </a:rPr>
              <a:t>khác</a:t>
            </a:r>
            <a:endParaRPr lang="vi-VN" sz="1600" dirty="0">
              <a:latin typeface="+mn-lt"/>
              <a:cs typeface="Times New Roman" panose="02020603050405020304" pitchFamily="18" charset="0"/>
            </a:endParaRPr>
          </a:p>
        </p:txBody>
      </p:sp>
      <p:sp>
        <p:nvSpPr>
          <p:cNvPr id="10" name="Title 1">
            <a:extLst>
              <a:ext uri="{FF2B5EF4-FFF2-40B4-BE49-F238E27FC236}">
                <a16:creationId xmlns:a16="http://schemas.microsoft.com/office/drawing/2014/main" id="{C7253F1F-2837-42C2-8CE5-CB6FAE5ECFBC}"/>
              </a:ext>
            </a:extLst>
          </p:cNvPr>
          <p:cNvSpPr>
            <a:spLocks noGrp="1"/>
          </p:cNvSpPr>
          <p:nvPr>
            <p:ph type="title" idx="4294967295"/>
          </p:nvPr>
        </p:nvSpPr>
        <p:spPr>
          <a:xfrm>
            <a:off x="661552" y="963231"/>
            <a:ext cx="10936941" cy="426560"/>
          </a:xfrm>
          <a:prstGeom prst="rect">
            <a:avLst/>
          </a:prstGeom>
        </p:spPr>
        <p:txBody>
          <a:bodyPr>
            <a:noAutofit/>
          </a:bodyPr>
          <a:lstStyle/>
          <a:p>
            <a:pPr algn="l"/>
            <a:r>
              <a:rPr lang="en-US" sz="2800" b="1" dirty="0">
                <a:solidFill>
                  <a:schemeClr val="accent1">
                    <a:lumMod val="50000"/>
                  </a:schemeClr>
                </a:solidFill>
                <a:latin typeface="+mn-lt"/>
              </a:rPr>
              <a:t>2. </a:t>
            </a:r>
            <a:r>
              <a:rPr lang="en-US" sz="2800" b="1" dirty="0">
                <a:solidFill>
                  <a:schemeClr val="accent1">
                    <a:lumMod val="50000"/>
                  </a:schemeClr>
                </a:solidFill>
                <a:latin typeface="+mn-lt"/>
                <a:cs typeface="Times New Roman" pitchFamily="18" charset="0"/>
              </a:rPr>
              <a:t>Lắp đặt biến tần kết hợp bộ điều khiển chung cho trạm máy </a:t>
            </a:r>
            <a:r>
              <a:rPr lang="vi-VN" sz="2800" b="1" dirty="0">
                <a:solidFill>
                  <a:schemeClr val="accent1">
                    <a:lumMod val="50000"/>
                  </a:schemeClr>
                </a:solidFill>
                <a:latin typeface="+mn-lt"/>
                <a:cs typeface="Times New Roman" pitchFamily="18" charset="0"/>
              </a:rPr>
              <a:t>n</a:t>
            </a:r>
            <a:r>
              <a:rPr lang="en-US" sz="2800" b="1" dirty="0">
                <a:solidFill>
                  <a:schemeClr val="accent1">
                    <a:lumMod val="50000"/>
                  </a:schemeClr>
                </a:solidFill>
                <a:latin typeface="+mn-lt"/>
                <a:cs typeface="Times New Roman" pitchFamily="18" charset="0"/>
              </a:rPr>
              <a:t>én khí</a:t>
            </a:r>
            <a:endParaRPr lang="en-US" sz="2800" b="1" dirty="0">
              <a:latin typeface="+mn-lt"/>
            </a:endParaRPr>
          </a:p>
        </p:txBody>
      </p:sp>
      <p:sp>
        <p:nvSpPr>
          <p:cNvPr id="8" name="TextBox 7">
            <a:extLst>
              <a:ext uri="{FF2B5EF4-FFF2-40B4-BE49-F238E27FC236}">
                <a16:creationId xmlns:a16="http://schemas.microsoft.com/office/drawing/2014/main" id="{3970C5E5-4B0E-4F98-B264-D52FBCF75EF1}"/>
              </a:ext>
            </a:extLst>
          </p:cNvPr>
          <p:cNvSpPr txBox="1"/>
          <p:nvPr/>
        </p:nvSpPr>
        <p:spPr>
          <a:xfrm>
            <a:off x="661552" y="1972544"/>
            <a:ext cx="8462683" cy="369332"/>
          </a:xfrm>
          <a:prstGeom prst="rect">
            <a:avLst/>
          </a:prstGeom>
          <a:noFill/>
        </p:spPr>
        <p:txBody>
          <a:bodyPr wrap="square">
            <a:spAutoFit/>
          </a:bodyPr>
          <a:lstStyle/>
          <a:p>
            <a:r>
              <a:rPr lang="en-US" sz="1800" b="1" dirty="0">
                <a:solidFill>
                  <a:schemeClr val="accent5">
                    <a:lumMod val="50000"/>
                  </a:schemeClr>
                </a:solidFill>
                <a:latin typeface="+mn-lt"/>
                <a:cs typeface="Times New Roman" pitchFamily="18" charset="0"/>
              </a:rPr>
              <a:t>b. Mô tả giải pháp</a:t>
            </a:r>
            <a:endParaRPr lang="en-US" b="1" dirty="0">
              <a:solidFill>
                <a:schemeClr val="accent5">
                  <a:lumMod val="50000"/>
                </a:schemeClr>
              </a:solidFill>
            </a:endParaRPr>
          </a:p>
        </p:txBody>
      </p:sp>
    </p:spTree>
    <p:extLst>
      <p:ext uri="{BB962C8B-B14F-4D97-AF65-F5344CB8AC3E}">
        <p14:creationId xmlns:p14="http://schemas.microsoft.com/office/powerpoint/2010/main" val="33428832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67442C7-8DBA-4948-A143-311AE4B9F21F}"/>
              </a:ext>
            </a:extLst>
          </p:cNvPr>
          <p:cNvSpPr txBox="1"/>
          <p:nvPr/>
        </p:nvSpPr>
        <p:spPr>
          <a:xfrm>
            <a:off x="712210" y="1994473"/>
            <a:ext cx="10767580" cy="2000612"/>
          </a:xfrm>
          <a:prstGeom prst="rect">
            <a:avLst/>
          </a:prstGeom>
          <a:noFill/>
        </p:spPr>
        <p:txBody>
          <a:bodyPr wrap="square" rtlCol="0">
            <a:spAutoFit/>
          </a:bodyPr>
          <a:lstStyle/>
          <a:p>
            <a:pPr algn="just">
              <a:lnSpc>
                <a:spcPct val="130000"/>
              </a:lnSpc>
            </a:pPr>
            <a:r>
              <a:rPr lang="en-US" sz="2200" b="1" dirty="0" err="1">
                <a:latin typeface="+mn-lt"/>
                <a:cs typeface="Times New Roman" pitchFamily="18" charset="0"/>
              </a:rPr>
              <a:t>Công</a:t>
            </a:r>
            <a:r>
              <a:rPr lang="en-US" sz="2200" b="1" dirty="0">
                <a:latin typeface="+mn-lt"/>
                <a:cs typeface="Times New Roman" pitchFamily="18" charset="0"/>
              </a:rPr>
              <a:t> </a:t>
            </a:r>
            <a:r>
              <a:rPr lang="en-US" sz="2200" b="1" dirty="0" err="1">
                <a:latin typeface="+mn-lt"/>
                <a:cs typeface="Times New Roman" pitchFamily="18" charset="0"/>
              </a:rPr>
              <a:t>dụng</a:t>
            </a:r>
            <a:r>
              <a:rPr lang="en-US" sz="2200" b="1" dirty="0">
                <a:latin typeface="+mn-lt"/>
                <a:cs typeface="Times New Roman" pitchFamily="18" charset="0"/>
              </a:rPr>
              <a:t> </a:t>
            </a:r>
            <a:r>
              <a:rPr lang="en-US" sz="2200" b="1" dirty="0" err="1">
                <a:latin typeface="+mn-lt"/>
                <a:cs typeface="Times New Roman" pitchFamily="18" charset="0"/>
              </a:rPr>
              <a:t>bộ</a:t>
            </a:r>
            <a:r>
              <a:rPr lang="en-US" sz="2200" b="1" dirty="0">
                <a:latin typeface="+mn-lt"/>
                <a:cs typeface="Times New Roman" pitchFamily="18" charset="0"/>
              </a:rPr>
              <a:t> </a:t>
            </a:r>
            <a:r>
              <a:rPr lang="en-US" sz="2200" b="1" dirty="0" err="1">
                <a:latin typeface="+mn-lt"/>
                <a:cs typeface="Times New Roman" pitchFamily="18" charset="0"/>
              </a:rPr>
              <a:t>điều</a:t>
            </a:r>
            <a:r>
              <a:rPr lang="en-US" sz="2200" b="1" dirty="0">
                <a:latin typeface="+mn-lt"/>
                <a:cs typeface="Times New Roman" pitchFamily="18" charset="0"/>
              </a:rPr>
              <a:t> </a:t>
            </a:r>
            <a:r>
              <a:rPr lang="en-US" sz="2200" b="1" dirty="0" err="1">
                <a:latin typeface="+mn-lt"/>
                <a:cs typeface="Times New Roman" pitchFamily="18" charset="0"/>
              </a:rPr>
              <a:t>khiển</a:t>
            </a:r>
            <a:r>
              <a:rPr lang="en-US" sz="2200" b="1" dirty="0">
                <a:latin typeface="+mn-lt"/>
                <a:cs typeface="Times New Roman" pitchFamily="18" charset="0"/>
              </a:rPr>
              <a:t> </a:t>
            </a:r>
            <a:r>
              <a:rPr lang="en-US" sz="2200" b="1" dirty="0" err="1">
                <a:latin typeface="+mn-lt"/>
                <a:cs typeface="Times New Roman" pitchFamily="18" charset="0"/>
              </a:rPr>
              <a:t>trạm</a:t>
            </a:r>
            <a:r>
              <a:rPr lang="en-US" sz="2200" b="1" dirty="0">
                <a:latin typeface="+mn-lt"/>
                <a:cs typeface="Times New Roman" pitchFamily="18" charset="0"/>
              </a:rPr>
              <a:t> </a:t>
            </a:r>
            <a:r>
              <a:rPr lang="en-US" sz="2200" b="1" dirty="0" err="1">
                <a:latin typeface="+mn-lt"/>
                <a:cs typeface="Times New Roman" pitchFamily="18" charset="0"/>
              </a:rPr>
              <a:t>khí</a:t>
            </a:r>
            <a:r>
              <a:rPr lang="en-US" sz="2200" b="1" dirty="0">
                <a:latin typeface="+mn-lt"/>
                <a:cs typeface="Times New Roman" pitchFamily="18" charset="0"/>
              </a:rPr>
              <a:t> </a:t>
            </a:r>
            <a:r>
              <a:rPr lang="en-US" sz="2200" b="1" dirty="0" err="1">
                <a:latin typeface="+mn-lt"/>
                <a:cs typeface="Times New Roman" pitchFamily="18" charset="0"/>
              </a:rPr>
              <a:t>nén</a:t>
            </a:r>
            <a:endParaRPr lang="en-US" sz="2200" b="1" dirty="0">
              <a:latin typeface="+mn-lt"/>
              <a:cs typeface="Times New Roman" pitchFamily="18" charset="0"/>
            </a:endParaRPr>
          </a:p>
          <a:p>
            <a:pPr marL="285750" indent="-285750">
              <a:buFont typeface="Wingdings" panose="05000000000000000000" pitchFamily="2" charset="2"/>
              <a:buChar char="ü"/>
            </a:pP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Tự</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vận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hành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các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máy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nén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khí</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trong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hệ</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thống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theo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nhu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cầu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khí</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nén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của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sản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xuất</a:t>
            </a:r>
            <a:r>
              <a:rPr lang="es-ES_tradnl" sz="1800" dirty="0">
                <a:latin typeface="+mn-lt"/>
                <a:cs typeface="Times New Roman" panose="02020603050405020304" pitchFamily="18" charset="0"/>
              </a:rPr>
              <a:t>.</a:t>
            </a:r>
            <a:endParaRPr lang="vi-VN" sz="1800" dirty="0">
              <a:latin typeface="+mn-lt"/>
              <a:cs typeface="Times New Roman" panose="02020603050405020304" pitchFamily="18" charset="0"/>
            </a:endParaRPr>
          </a:p>
          <a:p>
            <a:pPr marL="285750" indent="-285750">
              <a:buFont typeface="Wingdings" panose="05000000000000000000" pitchFamily="2" charset="2"/>
              <a:buChar char="ü"/>
            </a:pP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Thiết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lập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lịch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trình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hoạt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của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máy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nén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cho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phù</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hợp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với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thời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gian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sản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xuất</a:t>
            </a:r>
            <a:r>
              <a:rPr lang="es-ES_tradnl" sz="1800" dirty="0">
                <a:latin typeface="+mn-lt"/>
                <a:cs typeface="Times New Roman" panose="02020603050405020304" pitchFamily="18" charset="0"/>
              </a:rPr>
              <a:t>.</a:t>
            </a:r>
            <a:endParaRPr lang="vi-VN" sz="1800" dirty="0">
              <a:latin typeface="+mn-lt"/>
              <a:cs typeface="Times New Roman" panose="02020603050405020304" pitchFamily="18" charset="0"/>
            </a:endParaRPr>
          </a:p>
          <a:p>
            <a:pPr marL="285750" indent="-285750">
              <a:buFont typeface="Wingdings" panose="05000000000000000000" pitchFamily="2" charset="2"/>
              <a:buChar char="ü"/>
            </a:pPr>
            <a:r>
              <a:rPr lang="es-ES_tradnl" sz="1800" dirty="0" err="1">
                <a:latin typeface="+mn-lt"/>
                <a:cs typeface="Times New Roman" panose="02020603050405020304" pitchFamily="18" charset="0"/>
              </a:rPr>
              <a:t>Đồng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bộ</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hóa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số</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giờ</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hoạt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số</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lần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khởi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tạo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sự</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ổn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định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chất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lượng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khí</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cung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cấp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thuận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lợi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cho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việc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bảo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hành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bảo</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trì</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hệ</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thống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máy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nén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khí</a:t>
            </a:r>
            <a:r>
              <a:rPr lang="es-ES_tradnl" sz="1800" dirty="0">
                <a:latin typeface="+mn-lt"/>
                <a:cs typeface="Times New Roman" panose="02020603050405020304" pitchFamily="18" charset="0"/>
              </a:rPr>
              <a:t>.</a:t>
            </a:r>
            <a:endParaRPr lang="vi-VN" sz="1800" dirty="0">
              <a:latin typeface="+mn-lt"/>
              <a:cs typeface="Times New Roman" panose="02020603050405020304" pitchFamily="18" charset="0"/>
            </a:endParaRPr>
          </a:p>
          <a:p>
            <a:pPr algn="just">
              <a:lnSpc>
                <a:spcPct val="130000"/>
              </a:lnSpc>
            </a:pPr>
            <a:endParaRPr lang="en-US" sz="2000" b="1" dirty="0">
              <a:latin typeface="Times New Roman" pitchFamily="18" charset="0"/>
              <a:cs typeface="Times New Roman" pitchFamily="18" charset="0"/>
            </a:endParaRPr>
          </a:p>
        </p:txBody>
      </p:sp>
      <p:pic>
        <p:nvPicPr>
          <p:cNvPr id="5" name="Picture 2" descr="Dieukhienmaynenkhi">
            <a:extLst>
              <a:ext uri="{FF2B5EF4-FFF2-40B4-BE49-F238E27FC236}">
                <a16:creationId xmlns:a16="http://schemas.microsoft.com/office/drawing/2014/main" id="{3B05ADAC-AD73-4C36-9919-8FEB4D6D95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5481" y="3584737"/>
            <a:ext cx="5761037" cy="301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6F309B5-F5CF-49F9-839E-1FFCEB207798}"/>
              </a:ext>
            </a:extLst>
          </p:cNvPr>
          <p:cNvSpPr txBox="1"/>
          <p:nvPr/>
        </p:nvSpPr>
        <p:spPr>
          <a:xfrm>
            <a:off x="3096531" y="6602574"/>
            <a:ext cx="6204156" cy="338554"/>
          </a:xfrm>
          <a:prstGeom prst="rect">
            <a:avLst/>
          </a:prstGeom>
          <a:noFill/>
        </p:spPr>
        <p:txBody>
          <a:bodyPr wrap="square" rtlCol="0">
            <a:spAutoFit/>
          </a:bodyPr>
          <a:lstStyle/>
          <a:p>
            <a:r>
              <a:rPr lang="en-US" sz="1600" b="1" dirty="0" err="1">
                <a:latin typeface="+mn-lt"/>
                <a:cs typeface="Times New Roman" panose="02020603050405020304" pitchFamily="18" charset="0"/>
              </a:rPr>
              <a:t>Sơ</a:t>
            </a:r>
            <a:r>
              <a:rPr lang="en-US" sz="1600" b="1" dirty="0">
                <a:latin typeface="+mn-lt"/>
                <a:cs typeface="Times New Roman" panose="02020603050405020304" pitchFamily="18" charset="0"/>
              </a:rPr>
              <a:t> </a:t>
            </a:r>
            <a:r>
              <a:rPr lang="en-US" sz="1600" b="1" dirty="0" err="1">
                <a:latin typeface="+mn-lt"/>
                <a:cs typeface="Times New Roman" panose="02020603050405020304" pitchFamily="18" charset="0"/>
              </a:rPr>
              <a:t>đồ</a:t>
            </a:r>
            <a:r>
              <a:rPr lang="en-US" sz="1600" b="1" dirty="0">
                <a:latin typeface="+mn-lt"/>
                <a:cs typeface="Times New Roman" panose="02020603050405020304" pitchFamily="18" charset="0"/>
              </a:rPr>
              <a:t> </a:t>
            </a:r>
            <a:r>
              <a:rPr lang="en-US" sz="1600" b="1" dirty="0" err="1">
                <a:latin typeface="+mn-lt"/>
                <a:cs typeface="Times New Roman" panose="02020603050405020304" pitchFamily="18" charset="0"/>
              </a:rPr>
              <a:t>kết</a:t>
            </a:r>
            <a:r>
              <a:rPr lang="en-US" sz="1600" b="1" dirty="0">
                <a:latin typeface="+mn-lt"/>
                <a:cs typeface="Times New Roman" panose="02020603050405020304" pitchFamily="18" charset="0"/>
              </a:rPr>
              <a:t> </a:t>
            </a:r>
            <a:r>
              <a:rPr lang="en-US" sz="1600" b="1" dirty="0" err="1">
                <a:latin typeface="+mn-lt"/>
                <a:cs typeface="Times New Roman" panose="02020603050405020304" pitchFamily="18" charset="0"/>
              </a:rPr>
              <a:t>nối</a:t>
            </a:r>
            <a:r>
              <a:rPr lang="en-US" sz="1600" b="1" dirty="0">
                <a:latin typeface="+mn-lt"/>
                <a:cs typeface="Times New Roman" panose="02020603050405020304" pitchFamily="18" charset="0"/>
              </a:rPr>
              <a:t> </a:t>
            </a:r>
            <a:r>
              <a:rPr lang="en-US" sz="1600" b="1" dirty="0" err="1">
                <a:latin typeface="+mn-lt"/>
                <a:cs typeface="Times New Roman" panose="02020603050405020304" pitchFamily="18" charset="0"/>
              </a:rPr>
              <a:t>bộ</a:t>
            </a:r>
            <a:r>
              <a:rPr lang="en-US" sz="1600" b="1" dirty="0">
                <a:latin typeface="+mn-lt"/>
                <a:cs typeface="Times New Roman" panose="02020603050405020304" pitchFamily="18" charset="0"/>
              </a:rPr>
              <a:t> </a:t>
            </a:r>
            <a:r>
              <a:rPr lang="en-US" sz="1600" b="1" dirty="0" err="1">
                <a:latin typeface="+mn-lt"/>
                <a:cs typeface="Times New Roman" panose="02020603050405020304" pitchFamily="18" charset="0"/>
              </a:rPr>
              <a:t>điều</a:t>
            </a:r>
            <a:r>
              <a:rPr lang="en-US" sz="1600" b="1" dirty="0">
                <a:latin typeface="+mn-lt"/>
                <a:cs typeface="Times New Roman" panose="02020603050405020304" pitchFamily="18" charset="0"/>
              </a:rPr>
              <a:t> </a:t>
            </a:r>
            <a:r>
              <a:rPr lang="en-US" sz="1600" b="1" dirty="0" err="1">
                <a:latin typeface="+mn-lt"/>
                <a:cs typeface="Times New Roman" panose="02020603050405020304" pitchFamily="18" charset="0"/>
              </a:rPr>
              <a:t>khiển</a:t>
            </a:r>
            <a:r>
              <a:rPr lang="en-US" sz="1600" b="1" dirty="0">
                <a:latin typeface="+mn-lt"/>
                <a:cs typeface="Times New Roman" panose="02020603050405020304" pitchFamily="18" charset="0"/>
              </a:rPr>
              <a:t> </a:t>
            </a:r>
            <a:r>
              <a:rPr lang="en-US" sz="1600" b="1" dirty="0" err="1">
                <a:latin typeface="+mn-lt"/>
                <a:cs typeface="Times New Roman" panose="02020603050405020304" pitchFamily="18" charset="0"/>
              </a:rPr>
              <a:t>phối</a:t>
            </a:r>
            <a:r>
              <a:rPr lang="en-US" sz="1600" b="1" dirty="0">
                <a:latin typeface="+mn-lt"/>
                <a:cs typeface="Times New Roman" panose="02020603050405020304" pitchFamily="18" charset="0"/>
              </a:rPr>
              <a:t> </a:t>
            </a:r>
            <a:r>
              <a:rPr lang="en-US" sz="1600" b="1" dirty="0" err="1">
                <a:latin typeface="+mn-lt"/>
                <a:cs typeface="Times New Roman" panose="02020603050405020304" pitchFamily="18" charset="0"/>
              </a:rPr>
              <a:t>hợp</a:t>
            </a:r>
            <a:r>
              <a:rPr lang="en-US" sz="1600" b="1" dirty="0">
                <a:latin typeface="+mn-lt"/>
                <a:cs typeface="Times New Roman" panose="02020603050405020304" pitchFamily="18" charset="0"/>
              </a:rPr>
              <a:t> </a:t>
            </a:r>
            <a:r>
              <a:rPr lang="en-US" sz="1600" b="1" dirty="0" err="1">
                <a:latin typeface="+mn-lt"/>
                <a:cs typeface="Times New Roman" panose="02020603050405020304" pitchFamily="18" charset="0"/>
              </a:rPr>
              <a:t>với</a:t>
            </a:r>
            <a:r>
              <a:rPr lang="en-US" sz="1600" b="1" dirty="0">
                <a:latin typeface="+mn-lt"/>
                <a:cs typeface="Times New Roman" panose="02020603050405020304" pitchFamily="18" charset="0"/>
              </a:rPr>
              <a:t> </a:t>
            </a:r>
            <a:r>
              <a:rPr lang="en-US" sz="1600" b="1" dirty="0" err="1">
                <a:latin typeface="+mn-lt"/>
                <a:cs typeface="Times New Roman" panose="02020603050405020304" pitchFamily="18" charset="0"/>
              </a:rPr>
              <a:t>các</a:t>
            </a:r>
            <a:r>
              <a:rPr lang="en-US" sz="1600" b="1" dirty="0">
                <a:latin typeface="+mn-lt"/>
                <a:cs typeface="Times New Roman" panose="02020603050405020304" pitchFamily="18" charset="0"/>
              </a:rPr>
              <a:t> </a:t>
            </a:r>
            <a:r>
              <a:rPr lang="en-US" sz="1600" b="1" dirty="0" err="1">
                <a:latin typeface="+mn-lt"/>
                <a:cs typeface="Times New Roman" panose="02020603050405020304" pitchFamily="18" charset="0"/>
              </a:rPr>
              <a:t>máy</a:t>
            </a:r>
            <a:r>
              <a:rPr lang="en-US" sz="1600" b="1" dirty="0">
                <a:latin typeface="+mn-lt"/>
                <a:cs typeface="Times New Roman" panose="02020603050405020304" pitchFamily="18" charset="0"/>
              </a:rPr>
              <a:t> </a:t>
            </a:r>
            <a:r>
              <a:rPr lang="en-US" sz="1600" b="1" dirty="0" err="1">
                <a:latin typeface="+mn-lt"/>
                <a:cs typeface="Times New Roman" panose="02020603050405020304" pitchFamily="18" charset="0"/>
              </a:rPr>
              <a:t>nén</a:t>
            </a:r>
            <a:r>
              <a:rPr lang="en-US" sz="1600" b="1" dirty="0">
                <a:latin typeface="+mn-lt"/>
                <a:cs typeface="Times New Roman" panose="02020603050405020304" pitchFamily="18" charset="0"/>
              </a:rPr>
              <a:t> </a:t>
            </a:r>
            <a:r>
              <a:rPr lang="en-US" sz="1600" b="1" dirty="0" err="1">
                <a:latin typeface="+mn-lt"/>
                <a:cs typeface="Times New Roman" panose="02020603050405020304" pitchFamily="18" charset="0"/>
              </a:rPr>
              <a:t>khí</a:t>
            </a:r>
            <a:endParaRPr lang="vi-VN" sz="1600" b="1" dirty="0">
              <a:latin typeface="+mn-lt"/>
              <a:cs typeface="Times New Roman" panose="02020603050405020304" pitchFamily="18" charset="0"/>
            </a:endParaRPr>
          </a:p>
        </p:txBody>
      </p:sp>
      <p:sp>
        <p:nvSpPr>
          <p:cNvPr id="9" name="Title 1">
            <a:extLst>
              <a:ext uri="{FF2B5EF4-FFF2-40B4-BE49-F238E27FC236}">
                <a16:creationId xmlns:a16="http://schemas.microsoft.com/office/drawing/2014/main" id="{2832E52E-5B08-46F4-A0EC-12F13B7C5401}"/>
              </a:ext>
            </a:extLst>
          </p:cNvPr>
          <p:cNvSpPr>
            <a:spLocks noGrp="1"/>
          </p:cNvSpPr>
          <p:nvPr>
            <p:ph type="title" idx="4294967295"/>
          </p:nvPr>
        </p:nvSpPr>
        <p:spPr>
          <a:xfrm>
            <a:off x="712210" y="1015278"/>
            <a:ext cx="11270242" cy="843810"/>
          </a:xfrm>
          <a:prstGeom prst="rect">
            <a:avLst/>
          </a:prstGeom>
        </p:spPr>
        <p:txBody>
          <a:bodyPr>
            <a:noAutofit/>
          </a:bodyPr>
          <a:lstStyle/>
          <a:p>
            <a:pPr algn="l"/>
            <a:r>
              <a:rPr lang="en-US" sz="2400" b="1" dirty="0">
                <a:solidFill>
                  <a:schemeClr val="accent1">
                    <a:lumMod val="50000"/>
                  </a:schemeClr>
                </a:solidFill>
                <a:latin typeface="+mn-lt"/>
              </a:rPr>
              <a:t>2. </a:t>
            </a:r>
            <a:r>
              <a:rPr lang="en-US" sz="2400" b="1" dirty="0">
                <a:solidFill>
                  <a:schemeClr val="accent1">
                    <a:lumMod val="50000"/>
                  </a:schemeClr>
                </a:solidFill>
                <a:latin typeface="+mn-lt"/>
                <a:cs typeface="Times New Roman" pitchFamily="18" charset="0"/>
              </a:rPr>
              <a:t>Lắp đặt biến tần kết hợp bộ điều khiển chung cho trạm máy </a:t>
            </a:r>
            <a:r>
              <a:rPr lang="vi-VN" sz="2400" b="1" dirty="0">
                <a:solidFill>
                  <a:schemeClr val="accent1">
                    <a:lumMod val="50000"/>
                  </a:schemeClr>
                </a:solidFill>
                <a:latin typeface="+mn-lt"/>
                <a:cs typeface="Times New Roman" pitchFamily="18" charset="0"/>
              </a:rPr>
              <a:t>n</a:t>
            </a:r>
            <a:r>
              <a:rPr lang="en-US" sz="2400" b="1" dirty="0">
                <a:solidFill>
                  <a:schemeClr val="accent1">
                    <a:lumMod val="50000"/>
                  </a:schemeClr>
                </a:solidFill>
                <a:latin typeface="+mn-lt"/>
                <a:cs typeface="Times New Roman" pitchFamily="18" charset="0"/>
              </a:rPr>
              <a:t>én khí</a:t>
            </a:r>
            <a:endParaRPr lang="en-US" sz="2400" b="1" dirty="0">
              <a:latin typeface="+mn-lt"/>
            </a:endParaRPr>
          </a:p>
        </p:txBody>
      </p:sp>
      <p:sp>
        <p:nvSpPr>
          <p:cNvPr id="7" name="TextBox 6">
            <a:extLst>
              <a:ext uri="{FF2B5EF4-FFF2-40B4-BE49-F238E27FC236}">
                <a16:creationId xmlns:a16="http://schemas.microsoft.com/office/drawing/2014/main" id="{ABEA51C7-5F97-441D-8894-A4F78D5D20B2}"/>
              </a:ext>
            </a:extLst>
          </p:cNvPr>
          <p:cNvSpPr txBox="1"/>
          <p:nvPr/>
        </p:nvSpPr>
        <p:spPr>
          <a:xfrm>
            <a:off x="917430" y="1496163"/>
            <a:ext cx="8462683" cy="523220"/>
          </a:xfrm>
          <a:prstGeom prst="rect">
            <a:avLst/>
          </a:prstGeom>
          <a:noFill/>
        </p:spPr>
        <p:txBody>
          <a:bodyPr wrap="square">
            <a:spAutoFit/>
          </a:bodyPr>
          <a:lstStyle/>
          <a:p>
            <a:r>
              <a:rPr lang="en-US" sz="2800" b="1" dirty="0">
                <a:solidFill>
                  <a:schemeClr val="accent5">
                    <a:lumMod val="50000"/>
                  </a:schemeClr>
                </a:solidFill>
                <a:latin typeface="+mn-lt"/>
                <a:cs typeface="Times New Roman" pitchFamily="18" charset="0"/>
              </a:rPr>
              <a:t>b. Mô tả giải pháp</a:t>
            </a:r>
            <a:endParaRPr lang="en-US" sz="2800" b="1" dirty="0">
              <a:solidFill>
                <a:schemeClr val="accent5">
                  <a:lumMod val="50000"/>
                </a:schemeClr>
              </a:solidFill>
            </a:endParaRPr>
          </a:p>
        </p:txBody>
      </p:sp>
    </p:spTree>
    <p:extLst>
      <p:ext uri="{BB962C8B-B14F-4D97-AF65-F5344CB8AC3E}">
        <p14:creationId xmlns:p14="http://schemas.microsoft.com/office/powerpoint/2010/main" val="37132891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38497CE8-550C-4575-AED9-9365C656292C}"/>
              </a:ext>
            </a:extLst>
          </p:cNvPr>
          <p:cNvGraphicFramePr>
            <a:graphicFrameLocks noGrp="1"/>
          </p:cNvGraphicFramePr>
          <p:nvPr>
            <p:extLst>
              <p:ext uri="{D42A27DB-BD31-4B8C-83A1-F6EECF244321}">
                <p14:modId xmlns:p14="http://schemas.microsoft.com/office/powerpoint/2010/main" val="994024946"/>
              </p:ext>
            </p:extLst>
          </p:nvPr>
        </p:nvGraphicFramePr>
        <p:xfrm>
          <a:off x="1692424" y="2170694"/>
          <a:ext cx="8798612" cy="4363100"/>
        </p:xfrm>
        <a:graphic>
          <a:graphicData uri="http://schemas.openxmlformats.org/drawingml/2006/table">
            <a:tbl>
              <a:tblPr firstRow="1" bandRow="1">
                <a:tableStyleId>{5C22544A-7EE6-4342-B048-85BDC9FD1C3A}</a:tableStyleId>
              </a:tblPr>
              <a:tblGrid>
                <a:gridCol w="989306">
                  <a:extLst>
                    <a:ext uri="{9D8B030D-6E8A-4147-A177-3AD203B41FA5}">
                      <a16:colId xmlns:a16="http://schemas.microsoft.com/office/drawing/2014/main" val="20000"/>
                    </a:ext>
                  </a:extLst>
                </a:gridCol>
                <a:gridCol w="4424163">
                  <a:extLst>
                    <a:ext uri="{9D8B030D-6E8A-4147-A177-3AD203B41FA5}">
                      <a16:colId xmlns:a16="http://schemas.microsoft.com/office/drawing/2014/main" val="20001"/>
                    </a:ext>
                  </a:extLst>
                </a:gridCol>
                <a:gridCol w="1226182">
                  <a:extLst>
                    <a:ext uri="{9D8B030D-6E8A-4147-A177-3AD203B41FA5}">
                      <a16:colId xmlns:a16="http://schemas.microsoft.com/office/drawing/2014/main" val="20002"/>
                    </a:ext>
                  </a:extLst>
                </a:gridCol>
                <a:gridCol w="2158961">
                  <a:extLst>
                    <a:ext uri="{9D8B030D-6E8A-4147-A177-3AD203B41FA5}">
                      <a16:colId xmlns:a16="http://schemas.microsoft.com/office/drawing/2014/main" val="20003"/>
                    </a:ext>
                  </a:extLst>
                </a:gridCol>
              </a:tblGrid>
              <a:tr h="283051">
                <a:tc>
                  <a:txBody>
                    <a:bodyPr/>
                    <a:lstStyle/>
                    <a:p>
                      <a:pPr marL="228600" indent="-228600" algn="ctr">
                        <a:spcBef>
                          <a:spcPts val="300"/>
                        </a:spcBef>
                        <a:spcAft>
                          <a:spcPts val="300"/>
                        </a:spcAft>
                      </a:pPr>
                      <a:r>
                        <a:rPr lang="en-US" sz="1300" b="1" dirty="0">
                          <a:solidFill>
                            <a:schemeClr val="tx1"/>
                          </a:solidFill>
                          <a:effectLst/>
                          <a:latin typeface="+mn-lt"/>
                          <a:ea typeface="Times New Roman" panose="02020603050405020304" pitchFamily="18" charset="0"/>
                        </a:rPr>
                        <a:t>TT</a:t>
                      </a:r>
                      <a:endParaRPr lang="vi-VN" sz="1000" dirty="0">
                        <a:solidFill>
                          <a:schemeClr val="tx1"/>
                        </a:solidFill>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28600" indent="-228600" algn="ctr">
                        <a:spcBef>
                          <a:spcPts val="300"/>
                        </a:spcBef>
                        <a:spcAft>
                          <a:spcPts val="300"/>
                        </a:spcAft>
                      </a:pPr>
                      <a:r>
                        <a:rPr lang="en-US" sz="1300" b="1" dirty="0">
                          <a:solidFill>
                            <a:schemeClr val="tx1"/>
                          </a:solidFill>
                          <a:effectLst/>
                          <a:latin typeface="+mn-lt"/>
                          <a:ea typeface="Times New Roman" panose="02020603050405020304" pitchFamily="18" charset="0"/>
                        </a:rPr>
                        <a:t>THÔNG SỐ</a:t>
                      </a:r>
                      <a:endParaRPr lang="vi-VN" sz="1000" dirty="0">
                        <a:solidFill>
                          <a:schemeClr val="tx1"/>
                        </a:solidFill>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28600" indent="-228600" algn="ctr">
                        <a:spcBef>
                          <a:spcPts val="300"/>
                        </a:spcBef>
                        <a:spcAft>
                          <a:spcPts val="300"/>
                        </a:spcAft>
                      </a:pPr>
                      <a:r>
                        <a:rPr lang="en-US" sz="1300" b="1">
                          <a:solidFill>
                            <a:schemeClr val="tx1"/>
                          </a:solidFill>
                          <a:effectLst/>
                          <a:latin typeface="+mn-lt"/>
                          <a:ea typeface="Times New Roman" panose="02020603050405020304" pitchFamily="18" charset="0"/>
                        </a:rPr>
                        <a:t>ĐƠN VỊ</a:t>
                      </a:r>
                      <a:endParaRPr lang="vi-VN" sz="1000">
                        <a:solidFill>
                          <a:schemeClr val="tx1"/>
                        </a:solidFill>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300" b="1" dirty="0">
                          <a:solidFill>
                            <a:schemeClr val="tx1"/>
                          </a:solidFill>
                          <a:effectLst/>
                          <a:latin typeface="+mn-lt"/>
                          <a:ea typeface="Times New Roman" panose="02020603050405020304" pitchFamily="18" charset="0"/>
                        </a:rPr>
                        <a:t>GIÁ TRỊ</a:t>
                      </a:r>
                      <a:endParaRPr lang="vi-VN" sz="1000" dirty="0">
                        <a:solidFill>
                          <a:schemeClr val="tx1"/>
                        </a:solidFill>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34700">
                <a:tc>
                  <a:txBody>
                    <a:bodyPr/>
                    <a:lstStyle/>
                    <a:p>
                      <a:pPr algn="ctr">
                        <a:spcBef>
                          <a:spcPts val="300"/>
                        </a:spcBef>
                        <a:spcAft>
                          <a:spcPts val="300"/>
                        </a:spcAft>
                      </a:pPr>
                      <a:r>
                        <a:rPr lang="en-US" sz="1800" dirty="0">
                          <a:effectLst/>
                          <a:latin typeface="+mn-lt"/>
                          <a:ea typeface="Times New Roman" panose="02020603050405020304" pitchFamily="18" charset="0"/>
                        </a:rPr>
                        <a:t>1</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Giá điện trung bình của Công ty 10 tháng đầu năm 2015</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a:effectLst/>
                          <a:latin typeface="+mn-lt"/>
                          <a:ea typeface="Times New Roman" panose="02020603050405020304" pitchFamily="18" charset="0"/>
                        </a:rPr>
                        <a:t>VNĐ</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1.355</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34700">
                <a:tc>
                  <a:txBody>
                    <a:bodyPr/>
                    <a:lstStyle/>
                    <a:p>
                      <a:pPr algn="ctr">
                        <a:spcBef>
                          <a:spcPts val="300"/>
                        </a:spcBef>
                        <a:spcAft>
                          <a:spcPts val="300"/>
                        </a:spcAft>
                      </a:pPr>
                      <a:r>
                        <a:rPr lang="en-US" sz="1800">
                          <a:effectLst/>
                          <a:latin typeface="+mn-lt"/>
                          <a:ea typeface="Times New Roman" panose="02020603050405020304" pitchFamily="18" charset="0"/>
                        </a:rPr>
                        <a:t>2</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err="1">
                          <a:effectLst/>
                          <a:latin typeface="+mn-lt"/>
                          <a:ea typeface="Times New Roman" panose="02020603050405020304" pitchFamily="18" charset="0"/>
                        </a:rPr>
                        <a:t>Điện</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năng</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tiết</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kiệm</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được</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sau</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khi</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thực</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hiện</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giải</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pháp</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a:effectLst/>
                          <a:latin typeface="+mn-lt"/>
                          <a:ea typeface="Times New Roman" panose="02020603050405020304" pitchFamily="18" charset="0"/>
                        </a:rPr>
                        <a:t>kWh/năm</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354.816</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34700">
                <a:tc>
                  <a:txBody>
                    <a:bodyPr/>
                    <a:lstStyle/>
                    <a:p>
                      <a:pPr algn="ctr">
                        <a:spcBef>
                          <a:spcPts val="300"/>
                        </a:spcBef>
                        <a:spcAft>
                          <a:spcPts val="300"/>
                        </a:spcAft>
                      </a:pPr>
                      <a:r>
                        <a:rPr lang="en-US" sz="1800" dirty="0">
                          <a:effectLst/>
                          <a:latin typeface="+mn-lt"/>
                          <a:ea typeface="Times New Roman" panose="02020603050405020304" pitchFamily="18" charset="0"/>
                        </a:rPr>
                        <a:t>3</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Thu </a:t>
                      </a:r>
                      <a:r>
                        <a:rPr lang="en-US" sz="1800" dirty="0" err="1">
                          <a:effectLst/>
                          <a:latin typeface="+mn-lt"/>
                          <a:ea typeface="Times New Roman" panose="02020603050405020304" pitchFamily="18" charset="0"/>
                        </a:rPr>
                        <a:t>nhập</a:t>
                      </a:r>
                      <a:r>
                        <a:rPr lang="en-US" sz="1800" dirty="0">
                          <a:effectLst/>
                          <a:latin typeface="+mn-lt"/>
                          <a:ea typeface="Times New Roman" panose="02020603050405020304" pitchFamily="18" charset="0"/>
                        </a:rPr>
                        <a:t> do TKNL </a:t>
                      </a:r>
                      <a:r>
                        <a:rPr lang="en-US" sz="1800" dirty="0" err="1">
                          <a:effectLst/>
                          <a:latin typeface="+mn-lt"/>
                          <a:ea typeface="Times New Roman" panose="02020603050405020304" pitchFamily="18" charset="0"/>
                        </a:rPr>
                        <a:t>mang</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lại</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trong</a:t>
                      </a:r>
                      <a:r>
                        <a:rPr lang="en-US" sz="1800" dirty="0">
                          <a:effectLst/>
                          <a:latin typeface="+mn-lt"/>
                          <a:ea typeface="Times New Roman" panose="02020603050405020304" pitchFamily="18" charset="0"/>
                        </a:rPr>
                        <a:t> 1 </a:t>
                      </a:r>
                      <a:r>
                        <a:rPr lang="en-US" sz="1800" dirty="0" err="1">
                          <a:effectLst/>
                          <a:latin typeface="+mn-lt"/>
                          <a:ea typeface="Times New Roman" panose="02020603050405020304" pitchFamily="18" charset="0"/>
                        </a:rPr>
                        <a:t>năm</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a:effectLst/>
                          <a:latin typeface="+mn-lt"/>
                          <a:ea typeface="Times New Roman" panose="02020603050405020304" pitchFamily="18" charset="0"/>
                        </a:rPr>
                        <a:t>Triệu VNĐ/năm</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481</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09437">
                <a:tc>
                  <a:txBody>
                    <a:bodyPr/>
                    <a:lstStyle/>
                    <a:p>
                      <a:pPr algn="ctr">
                        <a:spcBef>
                          <a:spcPts val="300"/>
                        </a:spcBef>
                        <a:spcAft>
                          <a:spcPts val="300"/>
                        </a:spcAft>
                      </a:pPr>
                      <a:r>
                        <a:rPr lang="en-US" sz="1800">
                          <a:effectLst/>
                          <a:latin typeface="+mn-lt"/>
                          <a:ea typeface="Times New Roman" panose="02020603050405020304" pitchFamily="18" charset="0"/>
                        </a:rPr>
                        <a:t>4</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err="1">
                          <a:effectLst/>
                          <a:latin typeface="+mn-lt"/>
                          <a:ea typeface="Times New Roman" panose="02020603050405020304" pitchFamily="18" charset="0"/>
                        </a:rPr>
                        <a:t>Tổng</a:t>
                      </a:r>
                      <a:r>
                        <a:rPr lang="en-US" sz="1800" dirty="0">
                          <a:effectLst/>
                          <a:latin typeface="+mn-lt"/>
                          <a:ea typeface="Times New Roman" panose="02020603050405020304" pitchFamily="18" charset="0"/>
                        </a:rPr>
                        <a:t> chi </a:t>
                      </a:r>
                      <a:r>
                        <a:rPr lang="en-US" sz="1800" dirty="0" err="1">
                          <a:effectLst/>
                          <a:latin typeface="+mn-lt"/>
                          <a:ea typeface="Times New Roman" panose="02020603050405020304" pitchFamily="18" charset="0"/>
                        </a:rPr>
                        <a:t>phí</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đầu</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tư</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thực</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hiện</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dự</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án</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a:effectLst/>
                          <a:latin typeface="+mn-lt"/>
                          <a:ea typeface="Times New Roman" panose="02020603050405020304" pitchFamily="18" charset="0"/>
                        </a:rPr>
                        <a:t>Triệu VNĐ</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640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83051">
                <a:tc>
                  <a:txBody>
                    <a:bodyPr/>
                    <a:lstStyle/>
                    <a:p>
                      <a:pPr algn="ctr">
                        <a:spcBef>
                          <a:spcPts val="300"/>
                        </a:spcBef>
                        <a:spcAft>
                          <a:spcPts val="300"/>
                        </a:spcAft>
                      </a:pPr>
                      <a:r>
                        <a:rPr lang="en-US" sz="1800">
                          <a:effectLst/>
                          <a:latin typeface="+mn-lt"/>
                          <a:ea typeface="Times New Roman" panose="02020603050405020304" pitchFamily="18" charset="0"/>
                        </a:rPr>
                        <a:t>5</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err="1">
                          <a:effectLst/>
                          <a:latin typeface="+mn-lt"/>
                          <a:ea typeface="Times New Roman" panose="02020603050405020304" pitchFamily="18" charset="0"/>
                        </a:rPr>
                        <a:t>Thời</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gian</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hoàn</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vốn</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giản</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đơn</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a:effectLst/>
                          <a:latin typeface="+mn-lt"/>
                          <a:ea typeface="Times New Roman" panose="02020603050405020304" pitchFamily="18" charset="0"/>
                        </a:rPr>
                        <a:t>tháng</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16,0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83051">
                <a:tc>
                  <a:txBody>
                    <a:bodyPr/>
                    <a:lstStyle/>
                    <a:p>
                      <a:pPr algn="ctr">
                        <a:spcBef>
                          <a:spcPts val="300"/>
                        </a:spcBef>
                        <a:spcAft>
                          <a:spcPts val="300"/>
                        </a:spcAft>
                      </a:pPr>
                      <a:r>
                        <a:rPr lang="en-US" sz="1800">
                          <a:effectLst/>
                          <a:latin typeface="+mn-lt"/>
                          <a:ea typeface="Times New Roman" panose="02020603050405020304" pitchFamily="18" charset="0"/>
                        </a:rPr>
                        <a:t>6</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err="1">
                          <a:effectLst/>
                          <a:latin typeface="+mn-lt"/>
                          <a:ea typeface="Times New Roman" panose="02020603050405020304" pitchFamily="18" charset="0"/>
                        </a:rPr>
                        <a:t>Hệ</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số</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chiết</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khấu</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a:effectLst/>
                          <a:latin typeface="+mn-lt"/>
                          <a:ea typeface="Times New Roman" panose="02020603050405020304" pitchFamily="18" charset="0"/>
                        </a:rPr>
                        <a:t>%</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10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1685540"/>
                  </a:ext>
                </a:extLst>
              </a:tr>
              <a:tr h="283051">
                <a:tc>
                  <a:txBody>
                    <a:bodyPr/>
                    <a:lstStyle/>
                    <a:p>
                      <a:pPr algn="ctr">
                        <a:spcBef>
                          <a:spcPts val="300"/>
                        </a:spcBef>
                        <a:spcAft>
                          <a:spcPts val="300"/>
                        </a:spcAft>
                      </a:pPr>
                      <a:r>
                        <a:rPr lang="en-US" sz="1800">
                          <a:effectLst/>
                          <a:latin typeface="+mn-lt"/>
                          <a:ea typeface="Times New Roman" panose="02020603050405020304" pitchFamily="18" charset="0"/>
                        </a:rPr>
                        <a:t>7</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err="1">
                          <a:effectLst/>
                          <a:latin typeface="+mn-lt"/>
                          <a:ea typeface="Times New Roman" panose="02020603050405020304" pitchFamily="18" charset="0"/>
                        </a:rPr>
                        <a:t>Vòng</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đời</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của</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dự</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án</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a:effectLst/>
                          <a:latin typeface="+mn-lt"/>
                          <a:ea typeface="Times New Roman" panose="02020603050405020304" pitchFamily="18" charset="0"/>
                        </a:rPr>
                        <a:t>năm</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10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294210"/>
                  </a:ext>
                </a:extLst>
              </a:tr>
              <a:tr h="509437">
                <a:tc>
                  <a:txBody>
                    <a:bodyPr/>
                    <a:lstStyle/>
                    <a:p>
                      <a:pPr algn="ctr">
                        <a:spcBef>
                          <a:spcPts val="300"/>
                        </a:spcBef>
                        <a:spcAft>
                          <a:spcPts val="300"/>
                        </a:spcAft>
                      </a:pPr>
                      <a:r>
                        <a:rPr lang="en-US" sz="1800">
                          <a:effectLst/>
                          <a:latin typeface="+mn-lt"/>
                          <a:ea typeface="Times New Roman" panose="02020603050405020304" pitchFamily="18" charset="0"/>
                        </a:rPr>
                        <a:t>8</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err="1">
                          <a:effectLst/>
                          <a:latin typeface="+mn-lt"/>
                          <a:ea typeface="Times New Roman" panose="02020603050405020304" pitchFamily="18" charset="0"/>
                        </a:rPr>
                        <a:t>Lơi</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nhuận</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thuần</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của</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dự</a:t>
                      </a:r>
                      <a:r>
                        <a:rPr lang="en-US" sz="1800" dirty="0">
                          <a:effectLst/>
                          <a:latin typeface="+mn-lt"/>
                          <a:ea typeface="Times New Roman" panose="02020603050405020304" pitchFamily="18" charset="0"/>
                        </a:rPr>
                        <a:t> </a:t>
                      </a:r>
                      <a:r>
                        <a:rPr lang="en-US" sz="1800" dirty="0" err="1">
                          <a:effectLst/>
                          <a:latin typeface="+mn-lt"/>
                          <a:ea typeface="Times New Roman" panose="02020603050405020304" pitchFamily="18" charset="0"/>
                        </a:rPr>
                        <a:t>án</a:t>
                      </a:r>
                      <a:r>
                        <a:rPr lang="en-US" sz="1800" dirty="0">
                          <a:effectLst/>
                          <a:latin typeface="+mn-lt"/>
                          <a:ea typeface="Times New Roman" panose="02020603050405020304" pitchFamily="18" charset="0"/>
                        </a:rPr>
                        <a:t> (NPV)</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err="1">
                          <a:effectLst/>
                          <a:latin typeface="+mn-lt"/>
                          <a:ea typeface="Times New Roman" panose="02020603050405020304" pitchFamily="18" charset="0"/>
                        </a:rPr>
                        <a:t>Triệu</a:t>
                      </a:r>
                      <a:r>
                        <a:rPr lang="en-US" sz="1800" dirty="0">
                          <a:effectLst/>
                          <a:latin typeface="+mn-lt"/>
                          <a:ea typeface="Times New Roman" panose="02020603050405020304" pitchFamily="18" charset="0"/>
                        </a:rPr>
                        <a:t> VNĐ</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2937</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3732200"/>
                  </a:ext>
                </a:extLst>
              </a:tr>
              <a:tr h="283051">
                <a:tc>
                  <a:txBody>
                    <a:bodyPr/>
                    <a:lstStyle/>
                    <a:p>
                      <a:pPr algn="ctr">
                        <a:spcBef>
                          <a:spcPts val="300"/>
                        </a:spcBef>
                        <a:spcAft>
                          <a:spcPts val="300"/>
                        </a:spcAft>
                      </a:pPr>
                      <a:r>
                        <a:rPr lang="en-US" sz="1800">
                          <a:effectLst/>
                          <a:latin typeface="+mn-lt"/>
                          <a:ea typeface="Times New Roman" panose="02020603050405020304" pitchFamily="18" charset="0"/>
                        </a:rPr>
                        <a:t>9</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a:effectLst/>
                          <a:latin typeface="+mn-lt"/>
                          <a:ea typeface="Times New Roman" panose="02020603050405020304" pitchFamily="18" charset="0"/>
                        </a:rPr>
                        <a:t>Chỉ số hoàn vốn nội tại (IRR)</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80%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5547284"/>
                  </a:ext>
                </a:extLst>
              </a:tr>
              <a:tr h="283051">
                <a:tc>
                  <a:txBody>
                    <a:bodyPr/>
                    <a:lstStyle/>
                    <a:p>
                      <a:pPr algn="ctr">
                        <a:spcBef>
                          <a:spcPts val="300"/>
                        </a:spcBef>
                        <a:spcAft>
                          <a:spcPts val="300"/>
                        </a:spcAft>
                      </a:pPr>
                      <a:r>
                        <a:rPr lang="en-US" sz="1800">
                          <a:effectLst/>
                          <a:latin typeface="+mn-lt"/>
                          <a:ea typeface="Times New Roman" panose="02020603050405020304" pitchFamily="18" charset="0"/>
                        </a:rPr>
                        <a:t>10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a:effectLst/>
                          <a:latin typeface="+mn-lt"/>
                          <a:ea typeface="Times New Roman" panose="02020603050405020304" pitchFamily="18" charset="0"/>
                        </a:rPr>
                        <a:t>Thời gian hoàn vốn đầu tư dự án</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a:effectLst/>
                          <a:latin typeface="+mn-lt"/>
                          <a:ea typeface="Times New Roman" panose="02020603050405020304" pitchFamily="18" charset="0"/>
                        </a:rPr>
                        <a:t>tấn/năm</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40,6</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8255981"/>
                  </a:ext>
                </a:extLst>
              </a:tr>
            </a:tbl>
          </a:graphicData>
        </a:graphic>
      </p:graphicFrame>
      <p:sp>
        <p:nvSpPr>
          <p:cNvPr id="7" name="Title 1">
            <a:extLst>
              <a:ext uri="{FF2B5EF4-FFF2-40B4-BE49-F238E27FC236}">
                <a16:creationId xmlns:a16="http://schemas.microsoft.com/office/drawing/2014/main" id="{42B3E5B2-4406-498A-A295-A9E81434D933}"/>
              </a:ext>
            </a:extLst>
          </p:cNvPr>
          <p:cNvSpPr>
            <a:spLocks noGrp="1"/>
          </p:cNvSpPr>
          <p:nvPr>
            <p:ph type="title" idx="4294967295"/>
          </p:nvPr>
        </p:nvSpPr>
        <p:spPr>
          <a:xfrm>
            <a:off x="590550" y="1001642"/>
            <a:ext cx="11002360" cy="422078"/>
          </a:xfrm>
          <a:prstGeom prst="rect">
            <a:avLst/>
          </a:prstGeom>
        </p:spPr>
        <p:txBody>
          <a:bodyPr>
            <a:noAutofit/>
          </a:bodyPr>
          <a:lstStyle/>
          <a:p>
            <a:pPr algn="l"/>
            <a:r>
              <a:rPr lang="en-US" sz="2400" b="1" dirty="0">
                <a:solidFill>
                  <a:schemeClr val="accent1">
                    <a:lumMod val="50000"/>
                  </a:schemeClr>
                </a:solidFill>
                <a:latin typeface="+mn-lt"/>
              </a:rPr>
              <a:t>2. </a:t>
            </a:r>
            <a:r>
              <a:rPr lang="en-US" sz="2400" b="1" dirty="0">
                <a:solidFill>
                  <a:schemeClr val="accent1">
                    <a:lumMod val="50000"/>
                  </a:schemeClr>
                </a:solidFill>
                <a:latin typeface="+mn-lt"/>
                <a:cs typeface="Times New Roman" pitchFamily="18" charset="0"/>
              </a:rPr>
              <a:t>Lắp đặt biến tần kết hợp bộ điều khiển chung cho trạm máy </a:t>
            </a:r>
            <a:r>
              <a:rPr lang="vi-VN" sz="2400" b="1" dirty="0">
                <a:solidFill>
                  <a:schemeClr val="accent1">
                    <a:lumMod val="50000"/>
                  </a:schemeClr>
                </a:solidFill>
                <a:latin typeface="+mn-lt"/>
                <a:cs typeface="Times New Roman" pitchFamily="18" charset="0"/>
              </a:rPr>
              <a:t>n</a:t>
            </a:r>
            <a:r>
              <a:rPr lang="en-US" sz="2400" b="1" dirty="0">
                <a:solidFill>
                  <a:schemeClr val="accent1">
                    <a:lumMod val="50000"/>
                  </a:schemeClr>
                </a:solidFill>
                <a:latin typeface="+mn-lt"/>
                <a:cs typeface="Times New Roman" pitchFamily="18" charset="0"/>
              </a:rPr>
              <a:t>én khí</a:t>
            </a:r>
            <a:endParaRPr lang="en-US" b="1" dirty="0">
              <a:latin typeface="+mn-lt"/>
            </a:endParaRPr>
          </a:p>
        </p:txBody>
      </p:sp>
      <p:sp>
        <p:nvSpPr>
          <p:cNvPr id="5" name="TextBox 4">
            <a:extLst>
              <a:ext uri="{FF2B5EF4-FFF2-40B4-BE49-F238E27FC236}">
                <a16:creationId xmlns:a16="http://schemas.microsoft.com/office/drawing/2014/main" id="{E994460E-3C08-4F43-80DE-9349723EC31C}"/>
              </a:ext>
            </a:extLst>
          </p:cNvPr>
          <p:cNvSpPr txBox="1"/>
          <p:nvPr/>
        </p:nvSpPr>
        <p:spPr>
          <a:xfrm>
            <a:off x="590550" y="1607379"/>
            <a:ext cx="8462683" cy="379656"/>
          </a:xfrm>
          <a:prstGeom prst="rect">
            <a:avLst/>
          </a:prstGeom>
          <a:noFill/>
        </p:spPr>
        <p:txBody>
          <a:bodyPr wrap="square">
            <a:spAutoFit/>
          </a:bodyPr>
          <a:lstStyle/>
          <a:p>
            <a:r>
              <a:rPr lang="en-US" sz="1800" b="1" dirty="0">
                <a:solidFill>
                  <a:schemeClr val="accent5">
                    <a:lumMod val="50000"/>
                  </a:schemeClr>
                </a:solidFill>
                <a:latin typeface="+mn-lt"/>
                <a:cs typeface="Times New Roman" pitchFamily="18" charset="0"/>
              </a:rPr>
              <a:t>c. Tính toán tiềm năng TKNL của giải pháp</a:t>
            </a:r>
            <a:endParaRPr lang="en-US" b="1" dirty="0">
              <a:solidFill>
                <a:schemeClr val="accent5">
                  <a:lumMod val="50000"/>
                </a:schemeClr>
              </a:solidFill>
            </a:endParaRPr>
          </a:p>
        </p:txBody>
      </p:sp>
    </p:spTree>
    <p:extLst>
      <p:ext uri="{BB962C8B-B14F-4D97-AF65-F5344CB8AC3E}">
        <p14:creationId xmlns:p14="http://schemas.microsoft.com/office/powerpoint/2010/main" val="27566638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EE90E-B156-4EEF-B1A6-33DFB5EE237A}"/>
              </a:ext>
            </a:extLst>
          </p:cNvPr>
          <p:cNvSpPr>
            <a:spLocks noGrp="1"/>
          </p:cNvSpPr>
          <p:nvPr>
            <p:ph type="title" idx="4294967295"/>
          </p:nvPr>
        </p:nvSpPr>
        <p:spPr>
          <a:xfrm>
            <a:off x="609598" y="982670"/>
            <a:ext cx="10972800" cy="495200"/>
          </a:xfrm>
          <a:prstGeom prst="rect">
            <a:avLst/>
          </a:prstGeom>
        </p:spPr>
        <p:txBody>
          <a:bodyPr>
            <a:noAutofit/>
          </a:bodyPr>
          <a:lstStyle/>
          <a:p>
            <a:pPr algn="l"/>
            <a:r>
              <a:rPr lang="en-US" sz="2400" b="1" dirty="0">
                <a:solidFill>
                  <a:schemeClr val="accent1">
                    <a:lumMod val="50000"/>
                  </a:schemeClr>
                </a:solidFill>
                <a:latin typeface="+mn-lt"/>
              </a:rPr>
              <a:t>3. </a:t>
            </a:r>
            <a:r>
              <a:rPr lang="vi-VN" sz="2400" b="1" dirty="0">
                <a:solidFill>
                  <a:schemeClr val="accent1">
                    <a:lumMod val="50000"/>
                  </a:schemeClr>
                </a:solidFill>
                <a:latin typeface="+mn-lt"/>
              </a:rPr>
              <a:t>ENPOSS DORCE  cho hệ thống chỉnh lưu cấp điện cho cụm lò nung, lò sấy dây chuyền 1,2</a:t>
            </a:r>
            <a:endParaRPr lang="en-US" sz="2400" b="1" dirty="0">
              <a:latin typeface="+mn-lt"/>
            </a:endParaRPr>
          </a:p>
        </p:txBody>
      </p:sp>
      <p:sp>
        <p:nvSpPr>
          <p:cNvPr id="4" name="TextBox 3">
            <a:extLst>
              <a:ext uri="{FF2B5EF4-FFF2-40B4-BE49-F238E27FC236}">
                <a16:creationId xmlns:a16="http://schemas.microsoft.com/office/drawing/2014/main" id="{546124C2-54F4-4791-B04F-38D12C2A58FF}"/>
              </a:ext>
            </a:extLst>
          </p:cNvPr>
          <p:cNvSpPr txBox="1"/>
          <p:nvPr/>
        </p:nvSpPr>
        <p:spPr>
          <a:xfrm>
            <a:off x="609599" y="1814052"/>
            <a:ext cx="10972801" cy="1231106"/>
          </a:xfrm>
          <a:prstGeom prst="rect">
            <a:avLst/>
          </a:prstGeom>
          <a:noFill/>
        </p:spPr>
        <p:txBody>
          <a:bodyPr wrap="square" rtlCol="0">
            <a:spAutoFit/>
          </a:bodyPr>
          <a:lstStyle/>
          <a:p>
            <a:r>
              <a:rPr lang="en-US" sz="2000" b="1" dirty="0">
                <a:solidFill>
                  <a:schemeClr val="accent5">
                    <a:lumMod val="50000"/>
                  </a:schemeClr>
                </a:solidFill>
                <a:latin typeface="+mn-lt"/>
                <a:cs typeface="Times New Roman" pitchFamily="18" charset="0"/>
              </a:rPr>
              <a:t>a. Hiện trạng</a:t>
            </a:r>
          </a:p>
          <a:p>
            <a:r>
              <a:rPr lang="es-ES_tradnl" sz="1800" dirty="0" err="1">
                <a:latin typeface="+mn-lt"/>
                <a:cs typeface="Times New Roman" panose="02020603050405020304" pitchFamily="18" charset="0"/>
              </a:rPr>
              <a:t>Hầu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hết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các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thiết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bị</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quạt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làm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mát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clinker</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của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Công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đều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được</a:t>
            </a:r>
            <a:r>
              <a:rPr lang="es-ES_tradnl" sz="1800" dirty="0">
                <a:latin typeface="+mn-lt"/>
                <a:cs typeface="Times New Roman" panose="02020603050405020304" pitchFamily="18" charset="0"/>
              </a:rPr>
              <a:t> </a:t>
            </a:r>
            <a:r>
              <a:rPr lang="en-US" sz="1800" dirty="0" err="1">
                <a:latin typeface="+mn-lt"/>
                <a:cs typeface="Times New Roman" panose="02020603050405020304" pitchFamily="18" charset="0"/>
              </a:rPr>
              <a:t>trang</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bị</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biến</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tần</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để</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điều</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khiển</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tốc</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độ</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quạt</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được</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điều</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khiển</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theo</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sự</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điều</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khiển</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của</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người</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vận</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hành</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tùy</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thuộc</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vào</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điều</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kiện</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hoạt</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động</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sản</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xuất</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Các</a:t>
            </a:r>
            <a:r>
              <a:rPr lang="en-US" sz="1800" dirty="0">
                <a:latin typeface="+mn-lt"/>
                <a:cs typeface="Times New Roman" panose="02020603050405020304" pitchFamily="18" charset="0"/>
              </a:rPr>
              <a:t> van </a:t>
            </a:r>
            <a:r>
              <a:rPr lang="en-US" sz="1800" dirty="0" err="1">
                <a:latin typeface="+mn-lt"/>
                <a:cs typeface="Times New Roman" panose="02020603050405020304" pitchFamily="18" charset="0"/>
              </a:rPr>
              <a:t>cánh</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hướng</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gió</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đầu</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hút</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và</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đầu</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đẩy</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đều</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mở</a:t>
            </a:r>
            <a:r>
              <a:rPr lang="en-US" sz="1800" dirty="0">
                <a:latin typeface="+mn-lt"/>
                <a:cs typeface="Times New Roman" panose="02020603050405020304" pitchFamily="18" charset="0"/>
              </a:rPr>
              <a:t> 100% </a:t>
            </a:r>
            <a:r>
              <a:rPr lang="en-US" sz="1800" dirty="0" err="1">
                <a:latin typeface="+mn-lt"/>
                <a:cs typeface="Times New Roman" panose="02020603050405020304" pitchFamily="18" charset="0"/>
              </a:rPr>
              <a:t>khi</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sử</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dụng</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biến</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tần</a:t>
            </a:r>
            <a:r>
              <a:rPr lang="en-US" sz="1800" dirty="0">
                <a:latin typeface="+mn-lt"/>
                <a:cs typeface="Times New Roman" panose="02020603050405020304" pitchFamily="18" charset="0"/>
              </a:rPr>
              <a:t>.</a:t>
            </a:r>
            <a:endParaRPr lang="es-ES_tradnl" sz="1800" dirty="0">
              <a:latin typeface="+mn-lt"/>
              <a:cs typeface="Times New Roman" panose="02020603050405020304" pitchFamily="18" charset="0"/>
            </a:endParaRPr>
          </a:p>
        </p:txBody>
      </p:sp>
      <p:pic>
        <p:nvPicPr>
          <p:cNvPr id="5" name="Picture 2">
            <a:extLst>
              <a:ext uri="{FF2B5EF4-FFF2-40B4-BE49-F238E27FC236}">
                <a16:creationId xmlns:a16="http://schemas.microsoft.com/office/drawing/2014/main" id="{242B5C10-341F-4C8A-935C-FEADBE9ABC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9591" y="3199926"/>
            <a:ext cx="2867025"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9B32CDAD-3699-4F15-BBA0-286EA312BA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0793" y="3168176"/>
            <a:ext cx="2835275"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4CB49199-C7F2-4845-8801-F1B1769A4DF1}"/>
              </a:ext>
            </a:extLst>
          </p:cNvPr>
          <p:cNvSpPr txBox="1"/>
          <p:nvPr/>
        </p:nvSpPr>
        <p:spPr>
          <a:xfrm>
            <a:off x="3501998" y="5434511"/>
            <a:ext cx="5188001" cy="338554"/>
          </a:xfrm>
          <a:prstGeom prst="rect">
            <a:avLst/>
          </a:prstGeom>
          <a:noFill/>
        </p:spPr>
        <p:txBody>
          <a:bodyPr wrap="square" rtlCol="0">
            <a:spAutoFit/>
          </a:bodyPr>
          <a:lstStyle/>
          <a:p>
            <a:r>
              <a:rPr lang="vi-VN" sz="1600" b="1" dirty="0">
                <a:latin typeface="+mn-lt"/>
              </a:rPr>
              <a:t>Kết quả đo chất lượng điện khu vực sấy &amp; nung</a:t>
            </a:r>
          </a:p>
        </p:txBody>
      </p:sp>
      <p:sp>
        <p:nvSpPr>
          <p:cNvPr id="8" name="TextBox 7">
            <a:extLst>
              <a:ext uri="{FF2B5EF4-FFF2-40B4-BE49-F238E27FC236}">
                <a16:creationId xmlns:a16="http://schemas.microsoft.com/office/drawing/2014/main" id="{2CE68774-EADE-41A3-BB18-4A2057553C59}"/>
              </a:ext>
            </a:extLst>
          </p:cNvPr>
          <p:cNvSpPr txBox="1"/>
          <p:nvPr/>
        </p:nvSpPr>
        <p:spPr>
          <a:xfrm>
            <a:off x="2410765" y="5930570"/>
            <a:ext cx="8212990" cy="369332"/>
          </a:xfrm>
          <a:prstGeom prst="rect">
            <a:avLst/>
          </a:prstGeom>
          <a:noFill/>
        </p:spPr>
        <p:txBody>
          <a:bodyPr wrap="square" rtlCol="0">
            <a:spAutoFit/>
          </a:bodyPr>
          <a:lstStyle/>
          <a:p>
            <a:r>
              <a:rPr lang="vi-VN" sz="1800" b="1" i="1" dirty="0">
                <a:latin typeface="+mn-lt"/>
              </a:rPr>
              <a:t>Nhận xét: </a:t>
            </a:r>
            <a:r>
              <a:rPr lang="vi-VN" sz="1800" dirty="0">
                <a:latin typeface="+mn-lt"/>
              </a:rPr>
              <a:t>sóng hài tại các khu vực trên đều cao quá mức tiêu chuẩn cho phép</a:t>
            </a:r>
          </a:p>
        </p:txBody>
      </p:sp>
    </p:spTree>
    <p:extLst>
      <p:ext uri="{BB962C8B-B14F-4D97-AF65-F5344CB8AC3E}">
        <p14:creationId xmlns:p14="http://schemas.microsoft.com/office/powerpoint/2010/main" val="2286904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AABB79-4F35-45F6-8606-3F9DC7F37D21}"/>
              </a:ext>
            </a:extLst>
          </p:cNvPr>
          <p:cNvSpPr/>
          <p:nvPr/>
        </p:nvSpPr>
        <p:spPr>
          <a:xfrm>
            <a:off x="658758" y="2386948"/>
            <a:ext cx="4980042" cy="3177793"/>
          </a:xfrm>
          <a:prstGeom prst="rect">
            <a:avLst/>
          </a:prstGeom>
        </p:spPr>
        <p:txBody>
          <a:bodyPr wrap="square">
            <a:spAutoFit/>
          </a:bodyPr>
          <a:lstStyle/>
          <a:p>
            <a:pPr algn="just">
              <a:lnSpc>
                <a:spcPct val="90000"/>
              </a:lnSpc>
              <a:spcBef>
                <a:spcPts val="300"/>
              </a:spcBef>
              <a:spcAft>
                <a:spcPts val="300"/>
              </a:spcAft>
              <a:tabLst>
                <a:tab pos="540385" algn="l"/>
              </a:tabLst>
            </a:pPr>
            <a:r>
              <a:rPr lang="es-ES_tradnl" sz="2000" b="1" dirty="0">
                <a:solidFill>
                  <a:schemeClr val="accent5">
                    <a:lumMod val="50000"/>
                  </a:schemeClr>
                </a:solidFill>
                <a:latin typeface="+mn-lt"/>
                <a:ea typeface="Times New Roman" panose="02020603050405020304" pitchFamily="18" charset="0"/>
              </a:rPr>
              <a:t>b. Mô tả giải pháp:</a:t>
            </a:r>
          </a:p>
          <a:p>
            <a:pPr marL="342900" indent="-342900" algn="just">
              <a:buFont typeface="Wingdings" panose="05000000000000000000" pitchFamily="2" charset="2"/>
              <a:buChar char="ü"/>
            </a:pPr>
            <a:r>
              <a:rPr lang="es-ES_tradnl" sz="1800" dirty="0" err="1">
                <a:latin typeface="+mn-lt"/>
                <a:cs typeface="Times New Roman" panose="02020603050405020304" pitchFamily="18" charset="0"/>
              </a:rPr>
              <a:t>Hiện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nay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trên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thị</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trường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có</a:t>
            </a:r>
            <a:r>
              <a:rPr lang="es-ES_tradnl" sz="1800" dirty="0">
                <a:latin typeface="+mn-lt"/>
                <a:cs typeface="Times New Roman" panose="02020603050405020304" pitchFamily="18" charset="0"/>
              </a:rPr>
              <a:t> 2 </a:t>
            </a:r>
            <a:r>
              <a:rPr lang="es-ES_tradnl" sz="1800" dirty="0" err="1">
                <a:latin typeface="+mn-lt"/>
                <a:cs typeface="Times New Roman" panose="02020603050405020304" pitchFamily="18" charset="0"/>
              </a:rPr>
              <a:t>kiểu</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giải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pháp</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ngăn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ngừa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sóng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hài</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sử</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dụng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cuộn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kháng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linh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kiện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thụ</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động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và</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sử</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dụng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các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linh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kiện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tích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cực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bộ</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lọc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tích</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cực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Bộ</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lọc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này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sẽ</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phát</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ra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các</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xung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để</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làm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giảm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sự</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biến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dạng</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của</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nguồn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điện</a:t>
            </a:r>
            <a:r>
              <a:rPr lang="vi-VN" sz="1800" dirty="0">
                <a:latin typeface="+mn-lt"/>
                <a:cs typeface="Times New Roman" panose="02020603050405020304" pitchFamily="18" charset="0"/>
              </a:rPr>
              <a:t>.</a:t>
            </a:r>
          </a:p>
          <a:p>
            <a:pPr marL="342900" indent="-342900" algn="just">
              <a:buFont typeface="Wingdings" panose="05000000000000000000" pitchFamily="2" charset="2"/>
              <a:buChar char="ü"/>
            </a:pPr>
            <a:r>
              <a:rPr lang="es-ES_tradnl" sz="1800" dirty="0">
                <a:latin typeface="+mn-lt"/>
                <a:cs typeface="Times New Roman" panose="02020603050405020304" pitchFamily="18" charset="0"/>
              </a:rPr>
              <a:t>Một sản phẩm được chứng nhận và sử dụng khá rộng rãi là sản phẩm ENPOSS có thể tiết kiệm từ 715% điện năng (theo đánh giá của nhà sản xuất).</a:t>
            </a:r>
            <a:endParaRPr lang="vi-VN" sz="1800" dirty="0">
              <a:latin typeface="+mn-lt"/>
              <a:cs typeface="Times New Roman" panose="02020603050405020304" pitchFamily="18" charset="0"/>
            </a:endParaRPr>
          </a:p>
        </p:txBody>
      </p:sp>
      <p:pic>
        <p:nvPicPr>
          <p:cNvPr id="5" name="Picture 6">
            <a:extLst>
              <a:ext uri="{FF2B5EF4-FFF2-40B4-BE49-F238E27FC236}">
                <a16:creationId xmlns:a16="http://schemas.microsoft.com/office/drawing/2014/main" id="{0229A87A-A731-41C4-B810-B2CEC9A1B92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7968"/>
          <a:stretch/>
        </p:blipFill>
        <p:spPr bwMode="auto">
          <a:xfrm>
            <a:off x="6759681" y="1973820"/>
            <a:ext cx="187304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0B8C19DF-EC95-44E5-B1C5-2EF7997078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85235" y="2019949"/>
            <a:ext cx="2597165" cy="170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a:extLst>
              <a:ext uri="{FF2B5EF4-FFF2-40B4-BE49-F238E27FC236}">
                <a16:creationId xmlns:a16="http://schemas.microsoft.com/office/drawing/2014/main" id="{49C7D992-27A2-4A81-9029-5353BA48FF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59681" y="3742815"/>
            <a:ext cx="4773561"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83FA7A90-7FEB-45A4-B24B-D768BC9B2A53}"/>
              </a:ext>
            </a:extLst>
          </p:cNvPr>
          <p:cNvSpPr txBox="1"/>
          <p:nvPr/>
        </p:nvSpPr>
        <p:spPr>
          <a:xfrm>
            <a:off x="6813535" y="5496910"/>
            <a:ext cx="4343400" cy="666977"/>
          </a:xfrm>
          <a:prstGeom prst="rect">
            <a:avLst/>
          </a:prstGeom>
          <a:noFill/>
        </p:spPr>
        <p:txBody>
          <a:bodyPr wrap="square" rtlCol="0">
            <a:spAutoFit/>
          </a:bodyPr>
          <a:lstStyle/>
          <a:p>
            <a:r>
              <a:rPr lang="en-US" sz="1800" b="1" dirty="0">
                <a:latin typeface="+mn-lt"/>
                <a:cs typeface="Times New Roman" panose="02020603050405020304" pitchFamily="18" charset="0"/>
              </a:rPr>
              <a:t>Minh họa hiệu quả của thiết bị lọc sóng hài ENPOSS FORCE</a:t>
            </a:r>
            <a:endParaRPr lang="vi-VN" sz="1800" b="1" dirty="0">
              <a:latin typeface="+mn-lt"/>
              <a:cs typeface="Times New Roman" panose="02020603050405020304" pitchFamily="18" charset="0"/>
            </a:endParaRPr>
          </a:p>
        </p:txBody>
      </p:sp>
      <p:sp>
        <p:nvSpPr>
          <p:cNvPr id="3" name="TextBox 2">
            <a:extLst>
              <a:ext uri="{FF2B5EF4-FFF2-40B4-BE49-F238E27FC236}">
                <a16:creationId xmlns:a16="http://schemas.microsoft.com/office/drawing/2014/main" id="{7EEBDC52-199D-EF30-2065-881A9860372B}"/>
              </a:ext>
            </a:extLst>
          </p:cNvPr>
          <p:cNvSpPr txBox="1"/>
          <p:nvPr/>
        </p:nvSpPr>
        <p:spPr>
          <a:xfrm>
            <a:off x="609598" y="1016584"/>
            <a:ext cx="10923644" cy="830997"/>
          </a:xfrm>
          <a:prstGeom prst="rect">
            <a:avLst/>
          </a:prstGeom>
          <a:noFill/>
        </p:spPr>
        <p:txBody>
          <a:bodyPr wrap="square">
            <a:spAutoFit/>
          </a:bodyPr>
          <a:lstStyle/>
          <a:p>
            <a:r>
              <a:rPr lang="en-US" sz="2400" b="1" dirty="0">
                <a:solidFill>
                  <a:schemeClr val="accent1">
                    <a:lumMod val="50000"/>
                  </a:schemeClr>
                </a:solidFill>
                <a:latin typeface="+mn-lt"/>
              </a:rPr>
              <a:t>3. </a:t>
            </a:r>
            <a:r>
              <a:rPr lang="vi-VN" sz="2400" b="1" dirty="0">
                <a:solidFill>
                  <a:schemeClr val="accent1">
                    <a:lumMod val="50000"/>
                  </a:schemeClr>
                </a:solidFill>
                <a:latin typeface="+mn-lt"/>
              </a:rPr>
              <a:t>Lắp đặt thiết bị lọc sóng hài ENPOSS DORCE  cho hệ thống chỉnh lưu cấp điện cho cụm lò nung, lò sấy dây chuyền 1,2</a:t>
            </a:r>
            <a:endParaRPr lang="en-VN" sz="2400" b="1" dirty="0"/>
          </a:p>
        </p:txBody>
      </p:sp>
    </p:spTree>
    <p:extLst>
      <p:ext uri="{BB962C8B-B14F-4D97-AF65-F5344CB8AC3E}">
        <p14:creationId xmlns:p14="http://schemas.microsoft.com/office/powerpoint/2010/main" val="30201917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nh 14">
            <a:extLst>
              <a:ext uri="{FF2B5EF4-FFF2-40B4-BE49-F238E27FC236}">
                <a16:creationId xmlns:a16="http://schemas.microsoft.com/office/drawing/2014/main" id="{0DE15BE7-D61E-42DD-8B2D-C45225666C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298" y="2327042"/>
            <a:ext cx="6249403"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FE82457-748A-4675-8B38-A079111616FA}"/>
              </a:ext>
            </a:extLst>
          </p:cNvPr>
          <p:cNvSpPr txBox="1"/>
          <p:nvPr/>
        </p:nvSpPr>
        <p:spPr>
          <a:xfrm>
            <a:off x="4323734" y="6004307"/>
            <a:ext cx="3544529" cy="369332"/>
          </a:xfrm>
          <a:prstGeom prst="rect">
            <a:avLst/>
          </a:prstGeom>
          <a:noFill/>
        </p:spPr>
        <p:txBody>
          <a:bodyPr wrap="square" rtlCol="0">
            <a:spAutoFit/>
          </a:bodyPr>
          <a:lstStyle/>
          <a:p>
            <a:r>
              <a:rPr lang="en-US" sz="1800" b="1" dirty="0" err="1">
                <a:latin typeface="+mn-lt"/>
                <a:cs typeface="Times New Roman" panose="02020603050405020304" pitchFamily="18" charset="0"/>
              </a:rPr>
              <a:t>Sơ</a:t>
            </a:r>
            <a:r>
              <a:rPr lang="en-US" sz="1800" b="1" dirty="0">
                <a:latin typeface="+mn-lt"/>
                <a:cs typeface="Times New Roman" panose="02020603050405020304" pitchFamily="18" charset="0"/>
              </a:rPr>
              <a:t> </a:t>
            </a:r>
            <a:r>
              <a:rPr lang="en-US" sz="1800" b="1" dirty="0" err="1">
                <a:latin typeface="+mn-lt"/>
                <a:cs typeface="Times New Roman" panose="02020603050405020304" pitchFamily="18" charset="0"/>
              </a:rPr>
              <a:t>đồ</a:t>
            </a:r>
            <a:r>
              <a:rPr lang="en-US" sz="1800" b="1" dirty="0">
                <a:latin typeface="+mn-lt"/>
                <a:cs typeface="Times New Roman" panose="02020603050405020304" pitchFamily="18" charset="0"/>
              </a:rPr>
              <a:t> </a:t>
            </a:r>
            <a:r>
              <a:rPr lang="en-US" sz="1800" b="1" dirty="0" err="1">
                <a:latin typeface="+mn-lt"/>
                <a:cs typeface="Times New Roman" panose="02020603050405020304" pitchFamily="18" charset="0"/>
              </a:rPr>
              <a:t>lắp</a:t>
            </a:r>
            <a:r>
              <a:rPr lang="en-US" sz="1800" b="1" dirty="0">
                <a:latin typeface="+mn-lt"/>
                <a:cs typeface="Times New Roman" panose="02020603050405020304" pitchFamily="18" charset="0"/>
              </a:rPr>
              <a:t> </a:t>
            </a:r>
            <a:r>
              <a:rPr lang="en-US" sz="1800" b="1" dirty="0" err="1">
                <a:latin typeface="+mn-lt"/>
                <a:cs typeface="Times New Roman" panose="02020603050405020304" pitchFamily="18" charset="0"/>
              </a:rPr>
              <a:t>đặt</a:t>
            </a:r>
            <a:r>
              <a:rPr lang="en-US" sz="1800" b="1" dirty="0">
                <a:latin typeface="+mn-lt"/>
                <a:cs typeface="Times New Roman" panose="02020603050405020304" pitchFamily="18" charset="0"/>
              </a:rPr>
              <a:t> </a:t>
            </a:r>
            <a:r>
              <a:rPr lang="en-US" sz="1800" b="1" dirty="0" err="1">
                <a:latin typeface="+mn-lt"/>
                <a:cs typeface="Times New Roman" panose="02020603050405020304" pitchFamily="18" charset="0"/>
              </a:rPr>
              <a:t>thiết</a:t>
            </a:r>
            <a:r>
              <a:rPr lang="en-US" sz="1800" b="1" dirty="0">
                <a:latin typeface="+mn-lt"/>
                <a:cs typeface="Times New Roman" panose="02020603050405020304" pitchFamily="18" charset="0"/>
              </a:rPr>
              <a:t> </a:t>
            </a:r>
            <a:r>
              <a:rPr lang="en-US" sz="1800" b="1" dirty="0" err="1">
                <a:latin typeface="+mn-lt"/>
                <a:cs typeface="Times New Roman" panose="02020603050405020304" pitchFamily="18" charset="0"/>
              </a:rPr>
              <a:t>bị</a:t>
            </a:r>
            <a:r>
              <a:rPr lang="en-US" sz="1800" b="1" dirty="0">
                <a:latin typeface="+mn-lt"/>
                <a:cs typeface="Times New Roman" panose="02020603050405020304" pitchFamily="18" charset="0"/>
              </a:rPr>
              <a:t> FORCE</a:t>
            </a:r>
            <a:endParaRPr lang="vi-VN" sz="1800" b="1" dirty="0">
              <a:latin typeface="+mn-lt"/>
              <a:cs typeface="Times New Roman" panose="02020603050405020304" pitchFamily="18" charset="0"/>
            </a:endParaRPr>
          </a:p>
        </p:txBody>
      </p:sp>
      <p:sp>
        <p:nvSpPr>
          <p:cNvPr id="7" name="TextBox 6">
            <a:extLst>
              <a:ext uri="{FF2B5EF4-FFF2-40B4-BE49-F238E27FC236}">
                <a16:creationId xmlns:a16="http://schemas.microsoft.com/office/drawing/2014/main" id="{CC09A0A9-A8D3-28D1-0F7B-F3BA176AB7F5}"/>
              </a:ext>
            </a:extLst>
          </p:cNvPr>
          <p:cNvSpPr txBox="1"/>
          <p:nvPr/>
        </p:nvSpPr>
        <p:spPr>
          <a:xfrm>
            <a:off x="634176" y="933394"/>
            <a:ext cx="10923644" cy="830997"/>
          </a:xfrm>
          <a:prstGeom prst="rect">
            <a:avLst/>
          </a:prstGeom>
          <a:noFill/>
        </p:spPr>
        <p:txBody>
          <a:bodyPr wrap="square">
            <a:spAutoFit/>
          </a:bodyPr>
          <a:lstStyle/>
          <a:p>
            <a:r>
              <a:rPr lang="en-US" sz="2400" b="1" dirty="0">
                <a:solidFill>
                  <a:schemeClr val="accent1">
                    <a:lumMod val="50000"/>
                  </a:schemeClr>
                </a:solidFill>
                <a:latin typeface="+mn-lt"/>
              </a:rPr>
              <a:t>3. </a:t>
            </a:r>
            <a:r>
              <a:rPr lang="vi-VN" sz="2400" b="1" dirty="0">
                <a:solidFill>
                  <a:schemeClr val="accent1">
                    <a:lumMod val="50000"/>
                  </a:schemeClr>
                </a:solidFill>
                <a:latin typeface="+mn-lt"/>
              </a:rPr>
              <a:t>Lắp đặt thiết bị lọc sóng hài ENPOSS DORCE  cho hệ thống chỉnh lưu cấp điện cho cụm lò nung, lò sấy dây chuyền 1,2</a:t>
            </a:r>
            <a:endParaRPr lang="en-VN" sz="2400" b="1" dirty="0"/>
          </a:p>
        </p:txBody>
      </p:sp>
      <p:sp>
        <p:nvSpPr>
          <p:cNvPr id="6" name="TextBox 5">
            <a:extLst>
              <a:ext uri="{FF2B5EF4-FFF2-40B4-BE49-F238E27FC236}">
                <a16:creationId xmlns:a16="http://schemas.microsoft.com/office/drawing/2014/main" id="{983D11A7-BDD2-4D14-9FC4-E6CEC20E02D1}"/>
              </a:ext>
            </a:extLst>
          </p:cNvPr>
          <p:cNvSpPr txBox="1"/>
          <p:nvPr/>
        </p:nvSpPr>
        <p:spPr>
          <a:xfrm>
            <a:off x="634176" y="1813345"/>
            <a:ext cx="6097772" cy="341632"/>
          </a:xfrm>
          <a:prstGeom prst="rect">
            <a:avLst/>
          </a:prstGeom>
          <a:noFill/>
        </p:spPr>
        <p:txBody>
          <a:bodyPr wrap="square">
            <a:spAutoFit/>
          </a:bodyPr>
          <a:lstStyle/>
          <a:p>
            <a:pPr algn="just">
              <a:lnSpc>
                <a:spcPct val="90000"/>
              </a:lnSpc>
              <a:spcBef>
                <a:spcPts val="300"/>
              </a:spcBef>
              <a:spcAft>
                <a:spcPts val="300"/>
              </a:spcAft>
              <a:tabLst>
                <a:tab pos="540385" algn="l"/>
              </a:tabLst>
            </a:pPr>
            <a:r>
              <a:rPr lang="es-ES_tradnl" sz="1800" b="1" dirty="0">
                <a:solidFill>
                  <a:schemeClr val="accent5">
                    <a:lumMod val="50000"/>
                  </a:schemeClr>
                </a:solidFill>
                <a:latin typeface="+mn-lt"/>
                <a:ea typeface="Times New Roman" panose="02020603050405020304" pitchFamily="18" charset="0"/>
              </a:rPr>
              <a:t>b. Mô tả giải pháp</a:t>
            </a:r>
          </a:p>
        </p:txBody>
      </p:sp>
    </p:spTree>
    <p:extLst>
      <p:ext uri="{BB962C8B-B14F-4D97-AF65-F5344CB8AC3E}">
        <p14:creationId xmlns:p14="http://schemas.microsoft.com/office/powerpoint/2010/main" val="39942270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83AED5B-F863-45AF-9638-4E2275FAF5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7290" y="2177939"/>
            <a:ext cx="3962400" cy="296889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a:extLst>
              <a:ext uri="{FF2B5EF4-FFF2-40B4-BE49-F238E27FC236}">
                <a16:creationId xmlns:a16="http://schemas.microsoft.com/office/drawing/2014/main" id="{F241B791-0289-415A-8DDD-F51DC13FF2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7730" y="2175030"/>
            <a:ext cx="3966282" cy="29718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Bảng 10">
            <a:extLst>
              <a:ext uri="{FF2B5EF4-FFF2-40B4-BE49-F238E27FC236}">
                <a16:creationId xmlns:a16="http://schemas.microsoft.com/office/drawing/2014/main" id="{A43BA0CF-9C39-46B4-A421-431CD37BFF45}"/>
              </a:ext>
            </a:extLst>
          </p:cNvPr>
          <p:cNvGraphicFramePr>
            <a:graphicFrameLocks noGrp="1"/>
          </p:cNvGraphicFramePr>
          <p:nvPr/>
        </p:nvGraphicFramePr>
        <p:xfrm>
          <a:off x="3311236" y="5237458"/>
          <a:ext cx="8686799" cy="1620542"/>
        </p:xfrm>
        <a:graphic>
          <a:graphicData uri="http://schemas.openxmlformats.org/drawingml/2006/table">
            <a:tbl>
              <a:tblPr firstRow="1" firstCol="1" bandRow="1">
                <a:tableStyleId>{5C22544A-7EE6-4342-B048-85BDC9FD1C3A}</a:tableStyleId>
              </a:tblPr>
              <a:tblGrid>
                <a:gridCol w="1254328">
                  <a:extLst>
                    <a:ext uri="{9D8B030D-6E8A-4147-A177-3AD203B41FA5}">
                      <a16:colId xmlns:a16="http://schemas.microsoft.com/office/drawing/2014/main" val="20000"/>
                    </a:ext>
                  </a:extLst>
                </a:gridCol>
                <a:gridCol w="2533034">
                  <a:extLst>
                    <a:ext uri="{9D8B030D-6E8A-4147-A177-3AD203B41FA5}">
                      <a16:colId xmlns:a16="http://schemas.microsoft.com/office/drawing/2014/main" val="20001"/>
                    </a:ext>
                  </a:extLst>
                </a:gridCol>
                <a:gridCol w="2462453">
                  <a:extLst>
                    <a:ext uri="{9D8B030D-6E8A-4147-A177-3AD203B41FA5}">
                      <a16:colId xmlns:a16="http://schemas.microsoft.com/office/drawing/2014/main" val="20002"/>
                    </a:ext>
                  </a:extLst>
                </a:gridCol>
                <a:gridCol w="2436984">
                  <a:extLst>
                    <a:ext uri="{9D8B030D-6E8A-4147-A177-3AD203B41FA5}">
                      <a16:colId xmlns:a16="http://schemas.microsoft.com/office/drawing/2014/main" val="20003"/>
                    </a:ext>
                  </a:extLst>
                </a:gridCol>
              </a:tblGrid>
              <a:tr h="421003">
                <a:tc>
                  <a:txBody>
                    <a:bodyPr/>
                    <a:lstStyle/>
                    <a:p>
                      <a:pPr marL="457200" algn="ctr">
                        <a:lnSpc>
                          <a:spcPct val="130000"/>
                        </a:lnSpc>
                        <a:spcBef>
                          <a:spcPts val="300"/>
                        </a:spcBef>
                        <a:spcAft>
                          <a:spcPts val="300"/>
                        </a:spcAft>
                      </a:pPr>
                      <a:r>
                        <a:rPr lang="es-ES_tradnl" sz="1600" dirty="0"/>
                        <a:t>TT</a:t>
                      </a:r>
                      <a:endParaRPr lang="en-US" sz="1600" dirty="0"/>
                    </a:p>
                  </a:txBody>
                  <a:tcPr marL="68580" marR="68580" marT="0" marB="0" anchor="ctr"/>
                </a:tc>
                <a:tc>
                  <a:txBody>
                    <a:bodyPr/>
                    <a:lstStyle/>
                    <a:p>
                      <a:pPr marL="457200" algn="ctr">
                        <a:lnSpc>
                          <a:spcPct val="130000"/>
                        </a:lnSpc>
                        <a:spcBef>
                          <a:spcPts val="300"/>
                        </a:spcBef>
                        <a:spcAft>
                          <a:spcPts val="300"/>
                        </a:spcAft>
                      </a:pPr>
                      <a:r>
                        <a:rPr lang="es-ES_tradnl" sz="1600" dirty="0" err="1"/>
                        <a:t>Vị</a:t>
                      </a:r>
                      <a:r>
                        <a:rPr lang="es-ES_tradnl" sz="1600" dirty="0"/>
                        <a:t> </a:t>
                      </a:r>
                      <a:r>
                        <a:rPr lang="es-ES_tradnl" sz="1600" dirty="0" err="1"/>
                        <a:t>trí</a:t>
                      </a:r>
                      <a:endParaRPr lang="en-US" sz="1600" dirty="0"/>
                    </a:p>
                  </a:txBody>
                  <a:tcPr marL="68580" marR="68580" marT="0" marB="0" anchor="ctr"/>
                </a:tc>
                <a:tc>
                  <a:txBody>
                    <a:bodyPr/>
                    <a:lstStyle/>
                    <a:p>
                      <a:pPr marL="457200" algn="ctr">
                        <a:lnSpc>
                          <a:spcPct val="130000"/>
                        </a:lnSpc>
                        <a:spcBef>
                          <a:spcPts val="300"/>
                        </a:spcBef>
                        <a:spcAft>
                          <a:spcPts val="300"/>
                        </a:spcAft>
                      </a:pPr>
                      <a:r>
                        <a:rPr lang="es-ES_tradnl" sz="1600" dirty="0" err="1"/>
                        <a:t>Nhiệt</a:t>
                      </a:r>
                      <a:r>
                        <a:rPr lang="es-ES_tradnl" sz="1600" dirty="0"/>
                        <a:t> </a:t>
                      </a:r>
                      <a:r>
                        <a:rPr lang="es-ES_tradnl" sz="1600" dirty="0" err="1"/>
                        <a:t>độ</a:t>
                      </a:r>
                      <a:r>
                        <a:rPr lang="es-ES_tradnl" sz="1600" dirty="0"/>
                        <a:t>, </a:t>
                      </a:r>
                      <a:r>
                        <a:rPr lang="es-ES_tradnl" sz="1600" baseline="30000" dirty="0" err="1"/>
                        <a:t>o</a:t>
                      </a:r>
                      <a:r>
                        <a:rPr lang="es-ES_tradnl" sz="1600" baseline="0" dirty="0" err="1"/>
                        <a:t>C</a:t>
                      </a:r>
                      <a:endParaRPr lang="en-US" sz="1600" dirty="0"/>
                    </a:p>
                  </a:txBody>
                  <a:tcPr marL="68580" marR="68580" marT="0" marB="0" anchor="ctr"/>
                </a:tc>
                <a:tc>
                  <a:txBody>
                    <a:bodyPr/>
                    <a:lstStyle/>
                    <a:p>
                      <a:pPr marL="457200" algn="ctr">
                        <a:lnSpc>
                          <a:spcPct val="130000"/>
                        </a:lnSpc>
                        <a:spcBef>
                          <a:spcPts val="300"/>
                        </a:spcBef>
                        <a:spcAft>
                          <a:spcPts val="300"/>
                        </a:spcAft>
                      </a:pPr>
                      <a:r>
                        <a:rPr lang="es-ES_tradnl" sz="1600" dirty="0" err="1"/>
                        <a:t>Nhiệt</a:t>
                      </a:r>
                      <a:r>
                        <a:rPr lang="es-ES_tradnl" sz="1600" dirty="0"/>
                        <a:t> </a:t>
                      </a:r>
                      <a:r>
                        <a:rPr lang="es-ES_tradnl" sz="1600" dirty="0" err="1"/>
                        <a:t>độ</a:t>
                      </a:r>
                      <a:r>
                        <a:rPr lang="es-ES_tradnl" sz="1600" dirty="0"/>
                        <a:t> </a:t>
                      </a:r>
                      <a:r>
                        <a:rPr lang="es-ES_tradnl" sz="1600" dirty="0" err="1"/>
                        <a:t>trung</a:t>
                      </a:r>
                      <a:r>
                        <a:rPr lang="es-ES_tradnl" sz="1600" dirty="0"/>
                        <a:t> </a:t>
                      </a:r>
                      <a:r>
                        <a:rPr lang="es-ES_tradnl" sz="1600" dirty="0" err="1"/>
                        <a:t>bình</a:t>
                      </a:r>
                      <a:r>
                        <a:rPr lang="es-ES_tradnl" sz="1600" dirty="0"/>
                        <a:t>, </a:t>
                      </a:r>
                      <a:r>
                        <a:rPr lang="es-ES_tradnl" sz="1600" baseline="30000" dirty="0" err="1"/>
                        <a:t>o</a:t>
                      </a:r>
                      <a:r>
                        <a:rPr lang="es-ES_tradnl" sz="1600" baseline="0" dirty="0" err="1"/>
                        <a:t>C</a:t>
                      </a:r>
                      <a:endParaRPr lang="en-US" sz="1600" dirty="0"/>
                    </a:p>
                  </a:txBody>
                  <a:tcPr marL="68580" marR="68580" marT="0" marB="0" anchor="b"/>
                </a:tc>
                <a:extLst>
                  <a:ext uri="{0D108BD9-81ED-4DB2-BD59-A6C34878D82A}">
                    <a16:rowId xmlns:a16="http://schemas.microsoft.com/office/drawing/2014/main" val="10000"/>
                  </a:ext>
                </a:extLst>
              </a:tr>
              <a:tr h="509789">
                <a:tc>
                  <a:txBody>
                    <a:bodyPr/>
                    <a:lstStyle/>
                    <a:p>
                      <a:pPr marL="457200" algn="ctr">
                        <a:lnSpc>
                          <a:spcPct val="130000"/>
                        </a:lnSpc>
                        <a:spcBef>
                          <a:spcPts val="300"/>
                        </a:spcBef>
                        <a:spcAft>
                          <a:spcPts val="300"/>
                        </a:spcAft>
                      </a:pPr>
                      <a:r>
                        <a:rPr lang="es-ES_tradnl" sz="1600" dirty="0"/>
                        <a:t>1</a:t>
                      </a:r>
                      <a:endParaRPr lang="en-US" sz="1600" dirty="0"/>
                    </a:p>
                  </a:txBody>
                  <a:tcPr marL="68580" marR="68580" marT="0" marB="0" anchor="ctr"/>
                </a:tc>
                <a:tc>
                  <a:txBody>
                    <a:bodyPr/>
                    <a:lstStyle/>
                    <a:p>
                      <a:pPr marL="457200" algn="ctr">
                        <a:lnSpc>
                          <a:spcPct val="130000"/>
                        </a:lnSpc>
                        <a:spcBef>
                          <a:spcPts val="300"/>
                        </a:spcBef>
                        <a:spcAft>
                          <a:spcPts val="300"/>
                        </a:spcAft>
                      </a:pPr>
                      <a:r>
                        <a:rPr lang="es-ES_tradnl" sz="1600" dirty="0" err="1"/>
                        <a:t>Tháp</a:t>
                      </a:r>
                      <a:r>
                        <a:rPr lang="es-ES_tradnl" sz="1600" dirty="0"/>
                        <a:t> </a:t>
                      </a:r>
                      <a:r>
                        <a:rPr lang="es-ES_tradnl" sz="1600" dirty="0" err="1"/>
                        <a:t>trao</a:t>
                      </a:r>
                      <a:r>
                        <a:rPr lang="es-ES_tradnl" sz="1600" dirty="0"/>
                        <a:t> </a:t>
                      </a:r>
                      <a:r>
                        <a:rPr lang="es-ES_tradnl" sz="1600" dirty="0" err="1"/>
                        <a:t>đổi</a:t>
                      </a:r>
                      <a:r>
                        <a:rPr lang="es-ES_tradnl" sz="1600" dirty="0"/>
                        <a:t> </a:t>
                      </a:r>
                      <a:r>
                        <a:rPr lang="es-ES_tradnl" sz="1600" dirty="0" err="1"/>
                        <a:t>nhiệt</a:t>
                      </a:r>
                      <a:endParaRPr lang="en-US" sz="1600" dirty="0"/>
                    </a:p>
                  </a:txBody>
                  <a:tcPr marL="68580" marR="68580" marT="0" marB="0" anchor="ctr"/>
                </a:tc>
                <a:tc>
                  <a:txBody>
                    <a:bodyPr/>
                    <a:lstStyle/>
                    <a:p>
                      <a:pPr marL="457200" algn="ctr">
                        <a:lnSpc>
                          <a:spcPct val="130000"/>
                        </a:lnSpc>
                        <a:spcBef>
                          <a:spcPts val="300"/>
                        </a:spcBef>
                        <a:spcAft>
                          <a:spcPts val="300"/>
                        </a:spcAft>
                      </a:pPr>
                      <a:r>
                        <a:rPr lang="es-ES_tradnl" sz="1600" dirty="0"/>
                        <a:t>320-350</a:t>
                      </a:r>
                      <a:endParaRPr lang="en-US" sz="1600" dirty="0"/>
                    </a:p>
                  </a:txBody>
                  <a:tcPr marL="68580" marR="68580" marT="0" marB="0" anchor="ctr"/>
                </a:tc>
                <a:tc>
                  <a:txBody>
                    <a:bodyPr/>
                    <a:lstStyle/>
                    <a:p>
                      <a:pPr marL="457200" algn="ctr">
                        <a:lnSpc>
                          <a:spcPct val="130000"/>
                        </a:lnSpc>
                        <a:spcBef>
                          <a:spcPts val="300"/>
                        </a:spcBef>
                        <a:spcAft>
                          <a:spcPts val="300"/>
                        </a:spcAft>
                      </a:pPr>
                      <a:r>
                        <a:rPr lang="es-ES_tradnl" sz="1600"/>
                        <a:t>330</a:t>
                      </a:r>
                      <a:endParaRPr lang="en-US" sz="1600"/>
                    </a:p>
                  </a:txBody>
                  <a:tcPr marL="68580" marR="68580" marT="0" marB="0" anchor="b"/>
                </a:tc>
                <a:extLst>
                  <a:ext uri="{0D108BD9-81ED-4DB2-BD59-A6C34878D82A}">
                    <a16:rowId xmlns:a16="http://schemas.microsoft.com/office/drawing/2014/main" val="10001"/>
                  </a:ext>
                </a:extLst>
              </a:tr>
              <a:tr h="509789">
                <a:tc>
                  <a:txBody>
                    <a:bodyPr/>
                    <a:lstStyle/>
                    <a:p>
                      <a:pPr marL="457200" algn="ctr">
                        <a:lnSpc>
                          <a:spcPct val="130000"/>
                        </a:lnSpc>
                        <a:spcBef>
                          <a:spcPts val="300"/>
                        </a:spcBef>
                        <a:spcAft>
                          <a:spcPts val="300"/>
                        </a:spcAft>
                      </a:pPr>
                      <a:r>
                        <a:rPr lang="es-ES_tradnl" sz="1600" dirty="0"/>
                        <a:t>2</a:t>
                      </a:r>
                      <a:endParaRPr lang="en-US" sz="1600" dirty="0"/>
                    </a:p>
                  </a:txBody>
                  <a:tcPr marL="68580" marR="68580" marT="0" marB="0" anchor="ctr"/>
                </a:tc>
                <a:tc>
                  <a:txBody>
                    <a:bodyPr/>
                    <a:lstStyle/>
                    <a:p>
                      <a:pPr marL="457200" algn="ctr">
                        <a:lnSpc>
                          <a:spcPct val="130000"/>
                        </a:lnSpc>
                        <a:spcBef>
                          <a:spcPts val="300"/>
                        </a:spcBef>
                        <a:spcAft>
                          <a:spcPts val="300"/>
                        </a:spcAft>
                      </a:pPr>
                      <a:r>
                        <a:rPr lang="es-ES_tradnl" sz="1600"/>
                        <a:t>Ghi làm mát clinker</a:t>
                      </a:r>
                      <a:endParaRPr lang="en-US" sz="1600"/>
                    </a:p>
                  </a:txBody>
                  <a:tcPr marL="68580" marR="68580" marT="0" marB="0" anchor="ctr"/>
                </a:tc>
                <a:tc>
                  <a:txBody>
                    <a:bodyPr/>
                    <a:lstStyle/>
                    <a:p>
                      <a:pPr marL="457200" algn="ctr">
                        <a:lnSpc>
                          <a:spcPct val="130000"/>
                        </a:lnSpc>
                        <a:spcBef>
                          <a:spcPts val="300"/>
                        </a:spcBef>
                        <a:spcAft>
                          <a:spcPts val="300"/>
                        </a:spcAft>
                      </a:pPr>
                      <a:r>
                        <a:rPr lang="es-ES_tradnl" sz="1600" dirty="0"/>
                        <a:t>280-332</a:t>
                      </a:r>
                      <a:endParaRPr lang="en-US" sz="1600" dirty="0"/>
                    </a:p>
                  </a:txBody>
                  <a:tcPr marL="68580" marR="68580" marT="0" marB="0" anchor="ctr"/>
                </a:tc>
                <a:tc>
                  <a:txBody>
                    <a:bodyPr/>
                    <a:lstStyle/>
                    <a:p>
                      <a:pPr marL="457200" algn="ctr">
                        <a:lnSpc>
                          <a:spcPct val="130000"/>
                        </a:lnSpc>
                        <a:spcBef>
                          <a:spcPts val="300"/>
                        </a:spcBef>
                        <a:spcAft>
                          <a:spcPts val="300"/>
                        </a:spcAft>
                      </a:pPr>
                      <a:r>
                        <a:rPr lang="es-ES_tradnl" sz="1600" dirty="0"/>
                        <a:t>310</a:t>
                      </a:r>
                      <a:endParaRPr lang="en-US" sz="1600" dirty="0"/>
                    </a:p>
                  </a:txBody>
                  <a:tcPr marL="68580" marR="68580" marT="0" marB="0" anchor="b"/>
                </a:tc>
                <a:extLst>
                  <a:ext uri="{0D108BD9-81ED-4DB2-BD59-A6C34878D82A}">
                    <a16:rowId xmlns:a16="http://schemas.microsoft.com/office/drawing/2014/main" val="10002"/>
                  </a:ext>
                </a:extLst>
              </a:tr>
            </a:tbl>
          </a:graphicData>
        </a:graphic>
      </p:graphicFrame>
      <p:sp>
        <p:nvSpPr>
          <p:cNvPr id="8" name="Title 1">
            <a:extLst>
              <a:ext uri="{FF2B5EF4-FFF2-40B4-BE49-F238E27FC236}">
                <a16:creationId xmlns:a16="http://schemas.microsoft.com/office/drawing/2014/main" id="{B75CFF21-26BA-AEEB-9905-86D9FA104E40}"/>
              </a:ext>
            </a:extLst>
          </p:cNvPr>
          <p:cNvSpPr>
            <a:spLocks noGrp="1"/>
          </p:cNvSpPr>
          <p:nvPr>
            <p:ph type="title" idx="4294967295"/>
          </p:nvPr>
        </p:nvSpPr>
        <p:spPr>
          <a:xfrm>
            <a:off x="609600" y="925528"/>
            <a:ext cx="10972800" cy="771928"/>
          </a:xfrm>
          <a:prstGeom prst="rect">
            <a:avLst/>
          </a:prstGeom>
        </p:spPr>
        <p:txBody>
          <a:bodyPr>
            <a:noAutofit/>
          </a:bodyPr>
          <a:lstStyle/>
          <a:p>
            <a:pPr algn="just"/>
            <a:r>
              <a:rPr lang="en-US" sz="2400" b="1" dirty="0">
                <a:solidFill>
                  <a:schemeClr val="accent1">
                    <a:lumMod val="50000"/>
                  </a:schemeClr>
                </a:solidFill>
                <a:latin typeface="+mn-lt"/>
              </a:rPr>
              <a:t>3. </a:t>
            </a:r>
            <a:r>
              <a:rPr lang="vi-VN" sz="2400" b="1" dirty="0">
                <a:solidFill>
                  <a:schemeClr val="accent1">
                    <a:lumMod val="50000"/>
                  </a:schemeClr>
                </a:solidFill>
                <a:latin typeface="+mn-lt"/>
              </a:rPr>
              <a:t>Lắp đặt thiết bị lọc sóng hài ENPOSS DORCE  cho hệ thống chỉnh lưu cấp điện cho cụm lò nung, lò sấy dây chuyền 1,2</a:t>
            </a:r>
            <a:endParaRPr lang="en-US" sz="2400" b="1" dirty="0">
              <a:latin typeface="+mn-lt"/>
            </a:endParaRPr>
          </a:p>
        </p:txBody>
      </p:sp>
      <p:sp>
        <p:nvSpPr>
          <p:cNvPr id="7" name="TextBox 6">
            <a:extLst>
              <a:ext uri="{FF2B5EF4-FFF2-40B4-BE49-F238E27FC236}">
                <a16:creationId xmlns:a16="http://schemas.microsoft.com/office/drawing/2014/main" id="{13F64E19-0B28-441E-BB0A-C36AEAF0EE9C}"/>
              </a:ext>
            </a:extLst>
          </p:cNvPr>
          <p:cNvSpPr txBox="1"/>
          <p:nvPr/>
        </p:nvSpPr>
        <p:spPr>
          <a:xfrm>
            <a:off x="609600" y="1788084"/>
            <a:ext cx="6097772" cy="341632"/>
          </a:xfrm>
          <a:prstGeom prst="rect">
            <a:avLst/>
          </a:prstGeom>
          <a:noFill/>
        </p:spPr>
        <p:txBody>
          <a:bodyPr wrap="square">
            <a:spAutoFit/>
          </a:bodyPr>
          <a:lstStyle/>
          <a:p>
            <a:pPr algn="just">
              <a:lnSpc>
                <a:spcPct val="90000"/>
              </a:lnSpc>
              <a:spcBef>
                <a:spcPts val="300"/>
              </a:spcBef>
              <a:spcAft>
                <a:spcPts val="300"/>
              </a:spcAft>
              <a:tabLst>
                <a:tab pos="540385" algn="l"/>
              </a:tabLst>
            </a:pPr>
            <a:r>
              <a:rPr lang="es-ES_tradnl" sz="1800" b="1" dirty="0">
                <a:solidFill>
                  <a:schemeClr val="accent5">
                    <a:lumMod val="50000"/>
                  </a:schemeClr>
                </a:solidFill>
                <a:latin typeface="+mn-lt"/>
                <a:ea typeface="Times New Roman" panose="02020603050405020304" pitchFamily="18" charset="0"/>
              </a:rPr>
              <a:t>b. Mô tả giải pháp</a:t>
            </a:r>
          </a:p>
        </p:txBody>
      </p:sp>
    </p:spTree>
    <p:extLst>
      <p:ext uri="{BB962C8B-B14F-4D97-AF65-F5344CB8AC3E}">
        <p14:creationId xmlns:p14="http://schemas.microsoft.com/office/powerpoint/2010/main" val="36222378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Bảng 1">
            <a:extLst>
              <a:ext uri="{FF2B5EF4-FFF2-40B4-BE49-F238E27FC236}">
                <a16:creationId xmlns:a16="http://schemas.microsoft.com/office/drawing/2014/main" id="{0B537E39-FF16-49D8-84D6-43ABBE80F4A6}"/>
              </a:ext>
            </a:extLst>
          </p:cNvPr>
          <p:cNvGraphicFramePr>
            <a:graphicFrameLocks noGrp="1"/>
          </p:cNvGraphicFramePr>
          <p:nvPr>
            <p:extLst>
              <p:ext uri="{D42A27DB-BD31-4B8C-83A1-F6EECF244321}">
                <p14:modId xmlns:p14="http://schemas.microsoft.com/office/powerpoint/2010/main" val="731836153"/>
              </p:ext>
            </p:extLst>
          </p:nvPr>
        </p:nvGraphicFramePr>
        <p:xfrm>
          <a:off x="935293" y="2375452"/>
          <a:ext cx="10321414" cy="4139874"/>
        </p:xfrm>
        <a:graphic>
          <a:graphicData uri="http://schemas.openxmlformats.org/drawingml/2006/table">
            <a:tbl>
              <a:tblPr firstRow="1" firstCol="1" bandRow="1">
                <a:tableStyleId>{5C22544A-7EE6-4342-B048-85BDC9FD1C3A}</a:tableStyleId>
              </a:tblPr>
              <a:tblGrid>
                <a:gridCol w="878321">
                  <a:extLst>
                    <a:ext uri="{9D8B030D-6E8A-4147-A177-3AD203B41FA5}">
                      <a16:colId xmlns:a16="http://schemas.microsoft.com/office/drawing/2014/main" val="20000"/>
                    </a:ext>
                  </a:extLst>
                </a:gridCol>
                <a:gridCol w="5832736">
                  <a:extLst>
                    <a:ext uri="{9D8B030D-6E8A-4147-A177-3AD203B41FA5}">
                      <a16:colId xmlns:a16="http://schemas.microsoft.com/office/drawing/2014/main" val="20001"/>
                    </a:ext>
                  </a:extLst>
                </a:gridCol>
                <a:gridCol w="2292877">
                  <a:extLst>
                    <a:ext uri="{9D8B030D-6E8A-4147-A177-3AD203B41FA5}">
                      <a16:colId xmlns:a16="http://schemas.microsoft.com/office/drawing/2014/main" val="20002"/>
                    </a:ext>
                  </a:extLst>
                </a:gridCol>
                <a:gridCol w="1317480">
                  <a:extLst>
                    <a:ext uri="{9D8B030D-6E8A-4147-A177-3AD203B41FA5}">
                      <a16:colId xmlns:a16="http://schemas.microsoft.com/office/drawing/2014/main" val="20003"/>
                    </a:ext>
                  </a:extLst>
                </a:gridCol>
              </a:tblGrid>
              <a:tr h="254217">
                <a:tc>
                  <a:txBody>
                    <a:bodyPr/>
                    <a:lstStyle/>
                    <a:p>
                      <a:pPr algn="ctr">
                        <a:spcBef>
                          <a:spcPts val="300"/>
                        </a:spcBef>
                        <a:spcAft>
                          <a:spcPts val="300"/>
                        </a:spcAft>
                      </a:pPr>
                      <a:r>
                        <a:rPr lang="en-US" sz="1600" dirty="0">
                          <a:effectLst/>
                          <a:latin typeface="+mn-lt"/>
                          <a:cs typeface="Times New Roman" panose="02020603050405020304" pitchFamily="18" charset="0"/>
                        </a:rPr>
                        <a:t>TT</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300"/>
                        </a:spcBef>
                        <a:spcAft>
                          <a:spcPts val="300"/>
                        </a:spcAft>
                      </a:pPr>
                      <a:r>
                        <a:rPr lang="en-US" sz="1600">
                          <a:effectLst/>
                          <a:latin typeface="+mn-lt"/>
                          <a:cs typeface="Times New Roman" panose="02020603050405020304" pitchFamily="18" charset="0"/>
                        </a:rPr>
                        <a:t>THÔNG SỐ</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300"/>
                        </a:spcBef>
                        <a:spcAft>
                          <a:spcPts val="300"/>
                        </a:spcAft>
                      </a:pPr>
                      <a:r>
                        <a:rPr lang="en-US" sz="1600">
                          <a:effectLst/>
                          <a:latin typeface="+mn-lt"/>
                          <a:cs typeface="Times New Roman" panose="02020603050405020304" pitchFamily="18" charset="0"/>
                        </a:rPr>
                        <a:t>ĐƠN VỊ</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300"/>
                        </a:spcBef>
                        <a:spcAft>
                          <a:spcPts val="300"/>
                        </a:spcAft>
                      </a:pPr>
                      <a:r>
                        <a:rPr lang="en-US" sz="1600">
                          <a:effectLst/>
                          <a:latin typeface="+mn-lt"/>
                          <a:cs typeface="Times New Roman" panose="02020603050405020304" pitchFamily="18" charset="0"/>
                        </a:rPr>
                        <a:t>GIÁ TRỊ</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508431">
                <a:tc>
                  <a:txBody>
                    <a:bodyPr/>
                    <a:lstStyle/>
                    <a:p>
                      <a:pPr algn="ctr">
                        <a:spcBef>
                          <a:spcPts val="300"/>
                        </a:spcBef>
                        <a:spcAft>
                          <a:spcPts val="300"/>
                        </a:spcAft>
                      </a:pPr>
                      <a:r>
                        <a:rPr lang="en-US" sz="1600">
                          <a:effectLst/>
                          <a:latin typeface="+mn-lt"/>
                          <a:cs typeface="Times New Roman" panose="02020603050405020304" pitchFamily="18" charset="0"/>
                        </a:rPr>
                        <a:t>1</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Giá điện trung bình của Công ty 9 tháng đầu năm 2015</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VNĐ</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1.355</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519986">
                <a:tc>
                  <a:txBody>
                    <a:bodyPr/>
                    <a:lstStyle/>
                    <a:p>
                      <a:pPr algn="ctr">
                        <a:spcBef>
                          <a:spcPts val="300"/>
                        </a:spcBef>
                        <a:spcAft>
                          <a:spcPts val="300"/>
                        </a:spcAft>
                      </a:pPr>
                      <a:r>
                        <a:rPr lang="en-US" sz="1600">
                          <a:effectLst/>
                          <a:latin typeface="+mn-lt"/>
                          <a:cs typeface="Times New Roman" panose="02020603050405020304" pitchFamily="18" charset="0"/>
                        </a:rPr>
                        <a:t>2</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dirty="0" err="1">
                          <a:effectLst/>
                          <a:latin typeface="+mn-lt"/>
                          <a:cs typeface="Times New Roman" panose="02020603050405020304" pitchFamily="18" charset="0"/>
                        </a:rPr>
                        <a:t>Điện</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năng</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tiết</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kiệm</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được</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sau</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khi</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thực</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hiện</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giải</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pháp</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kWh/năm</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554.400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300437">
                <a:tc>
                  <a:txBody>
                    <a:bodyPr/>
                    <a:lstStyle/>
                    <a:p>
                      <a:pPr algn="ctr">
                        <a:spcBef>
                          <a:spcPts val="300"/>
                        </a:spcBef>
                        <a:spcAft>
                          <a:spcPts val="300"/>
                        </a:spcAft>
                      </a:pPr>
                      <a:r>
                        <a:rPr lang="en-US" sz="1600">
                          <a:effectLst/>
                          <a:latin typeface="+mn-lt"/>
                          <a:cs typeface="Times New Roman" panose="02020603050405020304" pitchFamily="18" charset="0"/>
                        </a:rPr>
                        <a:t>3</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Thu nhập do TKNL mang lại trong 1 năm</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Triệu VNĐ/năm</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751,2</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508431">
                <a:tc>
                  <a:txBody>
                    <a:bodyPr/>
                    <a:lstStyle/>
                    <a:p>
                      <a:pPr algn="ctr">
                        <a:spcBef>
                          <a:spcPts val="300"/>
                        </a:spcBef>
                        <a:spcAft>
                          <a:spcPts val="300"/>
                        </a:spcAft>
                      </a:pPr>
                      <a:r>
                        <a:rPr lang="en-US" sz="1600">
                          <a:effectLst/>
                          <a:latin typeface="+mn-lt"/>
                          <a:cs typeface="Times New Roman" panose="02020603050405020304" pitchFamily="18" charset="0"/>
                        </a:rPr>
                        <a:t>4</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dirty="0">
                          <a:effectLst/>
                          <a:latin typeface="+mn-lt"/>
                          <a:cs typeface="Times New Roman" panose="02020603050405020304" pitchFamily="18" charset="0"/>
                        </a:rPr>
                        <a:t>Suất đầu tư thiết bị lọc sóng hài ENPOSS FORCE</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USD/kW</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45</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254217">
                <a:tc>
                  <a:txBody>
                    <a:bodyPr/>
                    <a:lstStyle/>
                    <a:p>
                      <a:pPr algn="ctr">
                        <a:spcBef>
                          <a:spcPts val="300"/>
                        </a:spcBef>
                        <a:spcAft>
                          <a:spcPts val="300"/>
                        </a:spcAft>
                      </a:pPr>
                      <a:r>
                        <a:rPr lang="en-US" sz="1600">
                          <a:effectLst/>
                          <a:latin typeface="+mn-lt"/>
                          <a:cs typeface="Times New Roman" panose="02020603050405020304" pitchFamily="18" charset="0"/>
                        </a:rPr>
                        <a:t>5</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Tỷ giá ngoại tệ</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VNĐ/USD</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21.673</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r h="268853">
                <a:tc>
                  <a:txBody>
                    <a:bodyPr/>
                    <a:lstStyle/>
                    <a:p>
                      <a:pPr algn="ctr">
                        <a:spcBef>
                          <a:spcPts val="300"/>
                        </a:spcBef>
                        <a:spcAft>
                          <a:spcPts val="300"/>
                        </a:spcAft>
                      </a:pPr>
                      <a:r>
                        <a:rPr lang="en-US" sz="1600">
                          <a:effectLst/>
                          <a:latin typeface="+mn-lt"/>
                          <a:cs typeface="Times New Roman" panose="02020603050405020304" pitchFamily="18" charset="0"/>
                        </a:rPr>
                        <a:t>6</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Tổng chi phí đầu tư thực hiện dự án</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Triệu VNĐ</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1.170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6"/>
                  </a:ext>
                </a:extLst>
              </a:tr>
              <a:tr h="254217">
                <a:tc>
                  <a:txBody>
                    <a:bodyPr/>
                    <a:lstStyle/>
                    <a:p>
                      <a:pPr algn="ctr">
                        <a:spcBef>
                          <a:spcPts val="300"/>
                        </a:spcBef>
                        <a:spcAft>
                          <a:spcPts val="300"/>
                        </a:spcAft>
                      </a:pPr>
                      <a:r>
                        <a:rPr lang="en-US" sz="1600">
                          <a:effectLst/>
                          <a:latin typeface="+mn-lt"/>
                          <a:cs typeface="Times New Roman" panose="02020603050405020304" pitchFamily="18" charset="0"/>
                        </a:rPr>
                        <a:t>7</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Thời gian hoàn vốn giản đơn</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tháng</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18,7</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7"/>
                  </a:ext>
                </a:extLst>
              </a:tr>
              <a:tr h="254217">
                <a:tc>
                  <a:txBody>
                    <a:bodyPr/>
                    <a:lstStyle/>
                    <a:p>
                      <a:pPr algn="ctr">
                        <a:spcBef>
                          <a:spcPts val="300"/>
                        </a:spcBef>
                        <a:spcAft>
                          <a:spcPts val="300"/>
                        </a:spcAft>
                      </a:pPr>
                      <a:r>
                        <a:rPr lang="en-US" sz="1600">
                          <a:effectLst/>
                          <a:latin typeface="+mn-lt"/>
                          <a:cs typeface="Times New Roman" panose="02020603050405020304" pitchFamily="18" charset="0"/>
                        </a:rPr>
                        <a:t>8</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Hệ số chiết khấu</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10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8"/>
                  </a:ext>
                </a:extLst>
              </a:tr>
              <a:tr h="254217">
                <a:tc>
                  <a:txBody>
                    <a:bodyPr/>
                    <a:lstStyle/>
                    <a:p>
                      <a:pPr algn="ctr">
                        <a:spcBef>
                          <a:spcPts val="300"/>
                        </a:spcBef>
                        <a:spcAft>
                          <a:spcPts val="300"/>
                        </a:spcAft>
                      </a:pPr>
                      <a:r>
                        <a:rPr lang="en-US" sz="1600">
                          <a:effectLst/>
                          <a:latin typeface="+mn-lt"/>
                          <a:cs typeface="Times New Roman" panose="02020603050405020304" pitchFamily="18" charset="0"/>
                        </a:rPr>
                        <a:t>9</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Vòng đời của dự án</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năm</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5</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9"/>
                  </a:ext>
                </a:extLst>
              </a:tr>
              <a:tr h="254217">
                <a:tc>
                  <a:txBody>
                    <a:bodyPr/>
                    <a:lstStyle/>
                    <a:p>
                      <a:pPr algn="ctr">
                        <a:spcBef>
                          <a:spcPts val="300"/>
                        </a:spcBef>
                        <a:spcAft>
                          <a:spcPts val="300"/>
                        </a:spcAft>
                      </a:pPr>
                      <a:r>
                        <a:rPr lang="en-US" sz="1600">
                          <a:effectLst/>
                          <a:latin typeface="+mn-lt"/>
                          <a:cs typeface="Times New Roman" panose="02020603050405020304" pitchFamily="18" charset="0"/>
                        </a:rPr>
                        <a:t>10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Lơi nhuận thuần của dự án (NPV)</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Triệu VNĐ</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1947,6</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10"/>
                  </a:ext>
                </a:extLst>
              </a:tr>
              <a:tr h="254217">
                <a:tc>
                  <a:txBody>
                    <a:bodyPr/>
                    <a:lstStyle/>
                    <a:p>
                      <a:pPr algn="ctr">
                        <a:spcBef>
                          <a:spcPts val="300"/>
                        </a:spcBef>
                        <a:spcAft>
                          <a:spcPts val="300"/>
                        </a:spcAft>
                      </a:pPr>
                      <a:r>
                        <a:rPr lang="en-US" sz="1600">
                          <a:effectLst/>
                          <a:latin typeface="+mn-lt"/>
                          <a:cs typeface="Times New Roman" panose="02020603050405020304" pitchFamily="18" charset="0"/>
                        </a:rPr>
                        <a:t>11</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Chỉ số hoàn vốn nội tại (IRR)</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62%</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11"/>
                  </a:ext>
                </a:extLst>
              </a:tr>
              <a:tr h="254217">
                <a:tc>
                  <a:txBody>
                    <a:bodyPr/>
                    <a:lstStyle/>
                    <a:p>
                      <a:pPr algn="ctr">
                        <a:spcBef>
                          <a:spcPts val="300"/>
                        </a:spcBef>
                        <a:spcAft>
                          <a:spcPts val="300"/>
                        </a:spcAft>
                      </a:pPr>
                      <a:r>
                        <a:rPr lang="en-US" sz="1600">
                          <a:effectLst/>
                          <a:latin typeface="+mn-lt"/>
                          <a:cs typeface="Times New Roman" panose="02020603050405020304" pitchFamily="18" charset="0"/>
                        </a:rPr>
                        <a:t>12</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Thời gian hoàn vốn đầu tư dự án</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a:effectLst/>
                          <a:latin typeface="+mn-lt"/>
                          <a:cs typeface="Times New Roman" panose="02020603050405020304" pitchFamily="18" charset="0"/>
                        </a:rPr>
                        <a:t>tháng</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dirty="0">
                          <a:effectLst/>
                          <a:latin typeface="+mn-lt"/>
                          <a:cs typeface="Times New Roman" panose="02020603050405020304" pitchFamily="18" charset="0"/>
                        </a:rPr>
                        <a:t>21,0</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12"/>
                  </a:ext>
                </a:extLst>
              </a:tr>
            </a:tbl>
          </a:graphicData>
        </a:graphic>
      </p:graphicFrame>
      <p:sp>
        <p:nvSpPr>
          <p:cNvPr id="6" name="TextBox 5">
            <a:extLst>
              <a:ext uri="{FF2B5EF4-FFF2-40B4-BE49-F238E27FC236}">
                <a16:creationId xmlns:a16="http://schemas.microsoft.com/office/drawing/2014/main" id="{C60DAC9D-B694-A771-CB44-3A5043BE27CA}"/>
              </a:ext>
            </a:extLst>
          </p:cNvPr>
          <p:cNvSpPr txBox="1"/>
          <p:nvPr/>
        </p:nvSpPr>
        <p:spPr>
          <a:xfrm>
            <a:off x="517867" y="1004229"/>
            <a:ext cx="10835933" cy="830997"/>
          </a:xfrm>
          <a:prstGeom prst="rect">
            <a:avLst/>
          </a:prstGeom>
          <a:noFill/>
        </p:spPr>
        <p:txBody>
          <a:bodyPr wrap="square">
            <a:spAutoFit/>
          </a:bodyPr>
          <a:lstStyle/>
          <a:p>
            <a:r>
              <a:rPr lang="en-US" sz="2400" b="1" dirty="0">
                <a:solidFill>
                  <a:schemeClr val="accent1">
                    <a:lumMod val="50000"/>
                  </a:schemeClr>
                </a:solidFill>
                <a:latin typeface="+mn-lt"/>
              </a:rPr>
              <a:t>3. </a:t>
            </a:r>
            <a:r>
              <a:rPr lang="vi-VN" sz="2400" b="1" dirty="0">
                <a:solidFill>
                  <a:schemeClr val="accent1">
                    <a:lumMod val="50000"/>
                  </a:schemeClr>
                </a:solidFill>
                <a:latin typeface="+mn-lt"/>
              </a:rPr>
              <a:t>Lắp đặt thiết bị lọc sóng hài ENPOSS DORCE  cho hệ thống chỉnh lưu cấp điện cho cụm lò nung, lò sấy dây chuyền 1,2</a:t>
            </a:r>
            <a:endParaRPr lang="en-VN" sz="2400" b="1" dirty="0"/>
          </a:p>
        </p:txBody>
      </p:sp>
      <p:sp>
        <p:nvSpPr>
          <p:cNvPr id="4" name="TextBox 3">
            <a:extLst>
              <a:ext uri="{FF2B5EF4-FFF2-40B4-BE49-F238E27FC236}">
                <a16:creationId xmlns:a16="http://schemas.microsoft.com/office/drawing/2014/main" id="{669DFE99-3CF5-485F-A236-E27E236C8300}"/>
              </a:ext>
            </a:extLst>
          </p:cNvPr>
          <p:cNvSpPr txBox="1"/>
          <p:nvPr/>
        </p:nvSpPr>
        <p:spPr>
          <a:xfrm>
            <a:off x="517867" y="1919106"/>
            <a:ext cx="8462683" cy="379656"/>
          </a:xfrm>
          <a:prstGeom prst="rect">
            <a:avLst/>
          </a:prstGeom>
          <a:noFill/>
        </p:spPr>
        <p:txBody>
          <a:bodyPr wrap="square">
            <a:spAutoFit/>
          </a:bodyPr>
          <a:lstStyle/>
          <a:p>
            <a:r>
              <a:rPr lang="en-US" sz="1800" b="1" dirty="0">
                <a:solidFill>
                  <a:schemeClr val="accent5">
                    <a:lumMod val="50000"/>
                  </a:schemeClr>
                </a:solidFill>
                <a:latin typeface="+mn-lt"/>
                <a:cs typeface="Times New Roman" pitchFamily="18" charset="0"/>
              </a:rPr>
              <a:t>c. Tính toán tiềm năng TKNL của giải pháp</a:t>
            </a:r>
            <a:endParaRPr lang="en-US" b="1" dirty="0">
              <a:solidFill>
                <a:schemeClr val="accent5">
                  <a:lumMod val="50000"/>
                </a:schemeClr>
              </a:solidFill>
            </a:endParaRPr>
          </a:p>
        </p:txBody>
      </p:sp>
    </p:spTree>
    <p:extLst>
      <p:ext uri="{BB962C8B-B14F-4D97-AF65-F5344CB8AC3E}">
        <p14:creationId xmlns:p14="http://schemas.microsoft.com/office/powerpoint/2010/main" val="2710810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260" descr="C:\Users\Vaio-PC\Desktop\Ảnh GP xi măng Hạ long\Untitled.png">
            <a:extLst>
              <a:ext uri="{FF2B5EF4-FFF2-40B4-BE49-F238E27FC236}">
                <a16:creationId xmlns:a16="http://schemas.microsoft.com/office/drawing/2014/main" id="{E059794F-CFBE-43B8-A832-569049C819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6566" y="2371741"/>
            <a:ext cx="9188244" cy="419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Hình chữ nhật 3">
            <a:extLst>
              <a:ext uri="{FF2B5EF4-FFF2-40B4-BE49-F238E27FC236}">
                <a16:creationId xmlns:a16="http://schemas.microsoft.com/office/drawing/2014/main" id="{FDB75B79-62C6-4F63-B063-525D10DFF594}"/>
              </a:ext>
            </a:extLst>
          </p:cNvPr>
          <p:cNvSpPr/>
          <p:nvPr/>
        </p:nvSpPr>
        <p:spPr>
          <a:xfrm>
            <a:off x="4095747" y="6571511"/>
            <a:ext cx="4929555" cy="379656"/>
          </a:xfrm>
          <a:prstGeom prst="rect">
            <a:avLst/>
          </a:prstGeom>
        </p:spPr>
        <p:txBody>
          <a:bodyPr wrap="none">
            <a:spAutoFit/>
          </a:bodyPr>
          <a:lstStyle/>
          <a:p>
            <a:r>
              <a:rPr lang="en-US" b="1" dirty="0" err="1">
                <a:latin typeface="+mn-lt"/>
                <a:cs typeface="Times New Roman" panose="02020603050405020304" pitchFamily="18" charset="0"/>
              </a:rPr>
              <a:t>Sơ</a:t>
            </a:r>
            <a:r>
              <a:rPr lang="en-US" b="1" dirty="0">
                <a:latin typeface="+mn-lt"/>
                <a:cs typeface="Times New Roman" panose="02020603050405020304" pitchFamily="18" charset="0"/>
              </a:rPr>
              <a:t> </a:t>
            </a:r>
            <a:r>
              <a:rPr lang="en-US" b="1" dirty="0" err="1">
                <a:latin typeface="+mn-lt"/>
                <a:cs typeface="Times New Roman" panose="02020603050405020304" pitchFamily="18" charset="0"/>
              </a:rPr>
              <a:t>đồ</a:t>
            </a:r>
            <a:r>
              <a:rPr lang="en-US" b="1" dirty="0">
                <a:latin typeface="+mn-lt"/>
                <a:cs typeface="Times New Roman" panose="02020603050405020304" pitchFamily="18" charset="0"/>
              </a:rPr>
              <a:t> </a:t>
            </a:r>
            <a:r>
              <a:rPr lang="en-US" b="1" dirty="0" err="1">
                <a:latin typeface="+mn-lt"/>
                <a:cs typeface="Times New Roman" panose="02020603050405020304" pitchFamily="18" charset="0"/>
              </a:rPr>
              <a:t>nguyên</a:t>
            </a:r>
            <a:r>
              <a:rPr lang="en-US" b="1" dirty="0">
                <a:latin typeface="+mn-lt"/>
                <a:cs typeface="Times New Roman" panose="02020603050405020304" pitchFamily="18" charset="0"/>
              </a:rPr>
              <a:t> </a:t>
            </a:r>
            <a:r>
              <a:rPr lang="en-US" b="1" dirty="0" err="1">
                <a:latin typeface="+mn-lt"/>
                <a:cs typeface="Times New Roman" panose="02020603050405020304" pitchFamily="18" charset="0"/>
              </a:rPr>
              <a:t>lí</a:t>
            </a:r>
            <a:r>
              <a:rPr lang="en-US" b="1" dirty="0">
                <a:latin typeface="+mn-lt"/>
                <a:cs typeface="Times New Roman" panose="02020603050405020304" pitchFamily="18" charset="0"/>
              </a:rPr>
              <a:t> </a:t>
            </a:r>
            <a:r>
              <a:rPr lang="en-US" b="1" dirty="0" err="1">
                <a:latin typeface="+mn-lt"/>
                <a:cs typeface="Times New Roman" panose="02020603050405020304" pitchFamily="18" charset="0"/>
              </a:rPr>
              <a:t>hệ</a:t>
            </a:r>
            <a:r>
              <a:rPr lang="en-US" b="1" dirty="0">
                <a:latin typeface="+mn-lt"/>
                <a:cs typeface="Times New Roman" panose="02020603050405020304" pitchFamily="18" charset="0"/>
              </a:rPr>
              <a:t> </a:t>
            </a:r>
            <a:r>
              <a:rPr lang="en-US" b="1" dirty="0" err="1">
                <a:latin typeface="+mn-lt"/>
                <a:cs typeface="Times New Roman" panose="02020603050405020304" pitchFamily="18" charset="0"/>
              </a:rPr>
              <a:t>thống</a:t>
            </a:r>
            <a:r>
              <a:rPr lang="en-US" b="1" dirty="0">
                <a:latin typeface="+mn-lt"/>
                <a:cs typeface="Times New Roman" panose="02020603050405020304" pitchFamily="18" charset="0"/>
              </a:rPr>
              <a:t> </a:t>
            </a:r>
            <a:r>
              <a:rPr lang="en-US" b="1" dirty="0" err="1">
                <a:latin typeface="+mn-lt"/>
                <a:cs typeface="Times New Roman" panose="02020603050405020304" pitchFamily="18" charset="0"/>
              </a:rPr>
              <a:t>sản</a:t>
            </a:r>
            <a:r>
              <a:rPr lang="en-US" b="1" dirty="0">
                <a:latin typeface="+mn-lt"/>
                <a:cs typeface="Times New Roman" panose="02020603050405020304" pitchFamily="18" charset="0"/>
              </a:rPr>
              <a:t> </a:t>
            </a:r>
            <a:r>
              <a:rPr lang="en-US" b="1" dirty="0" err="1">
                <a:latin typeface="+mn-lt"/>
                <a:cs typeface="Times New Roman" panose="02020603050405020304" pitchFamily="18" charset="0"/>
              </a:rPr>
              <a:t>xuất</a:t>
            </a:r>
            <a:r>
              <a:rPr lang="en-US" b="1" dirty="0">
                <a:latin typeface="+mn-lt"/>
                <a:cs typeface="Times New Roman" panose="02020603050405020304" pitchFamily="18" charset="0"/>
              </a:rPr>
              <a:t> clinker</a:t>
            </a:r>
          </a:p>
        </p:txBody>
      </p:sp>
      <p:sp>
        <p:nvSpPr>
          <p:cNvPr id="9" name="Title 1">
            <a:extLst>
              <a:ext uri="{FF2B5EF4-FFF2-40B4-BE49-F238E27FC236}">
                <a16:creationId xmlns:a16="http://schemas.microsoft.com/office/drawing/2014/main" id="{56BF3756-5AFE-46A5-B0C2-9A1AD289ED6E}"/>
              </a:ext>
            </a:extLst>
          </p:cNvPr>
          <p:cNvSpPr>
            <a:spLocks noGrp="1"/>
          </p:cNvSpPr>
          <p:nvPr>
            <p:ph type="title" idx="4294967295"/>
          </p:nvPr>
        </p:nvSpPr>
        <p:spPr>
          <a:xfrm>
            <a:off x="734288" y="1115399"/>
            <a:ext cx="10972800" cy="714451"/>
          </a:xfrm>
          <a:prstGeom prst="rect">
            <a:avLst/>
          </a:prstGeom>
        </p:spPr>
        <p:txBody>
          <a:bodyPr>
            <a:noAutofit/>
          </a:bodyPr>
          <a:lstStyle/>
          <a:p>
            <a:pPr algn="just"/>
            <a:r>
              <a:rPr lang="en-US" sz="2400" b="1" dirty="0">
                <a:solidFill>
                  <a:schemeClr val="accent1">
                    <a:lumMod val="50000"/>
                  </a:schemeClr>
                </a:solidFill>
                <a:latin typeface="+mn-lt"/>
              </a:rPr>
              <a:t>4. Tận dụng nhiệt thải của khói lò nung clinker và không khí thải ra từ quá trình làm mát clinker để sản xuất điện</a:t>
            </a:r>
            <a:endParaRPr lang="en-US" sz="2400" b="1" dirty="0">
              <a:latin typeface="+mn-lt"/>
            </a:endParaRPr>
          </a:p>
        </p:txBody>
      </p:sp>
      <p:sp>
        <p:nvSpPr>
          <p:cNvPr id="6" name="TextBox 5">
            <a:extLst>
              <a:ext uri="{FF2B5EF4-FFF2-40B4-BE49-F238E27FC236}">
                <a16:creationId xmlns:a16="http://schemas.microsoft.com/office/drawing/2014/main" id="{18951D26-52B0-4829-84F8-9672E237BC0B}"/>
              </a:ext>
            </a:extLst>
          </p:cNvPr>
          <p:cNvSpPr txBox="1"/>
          <p:nvPr/>
        </p:nvSpPr>
        <p:spPr>
          <a:xfrm>
            <a:off x="734291" y="2002409"/>
            <a:ext cx="6097772" cy="369332"/>
          </a:xfrm>
          <a:prstGeom prst="rect">
            <a:avLst/>
          </a:prstGeom>
          <a:noFill/>
        </p:spPr>
        <p:txBody>
          <a:bodyPr wrap="square">
            <a:spAutoFit/>
          </a:bodyPr>
          <a:lstStyle/>
          <a:p>
            <a:r>
              <a:rPr lang="en-US" sz="1800" b="1" dirty="0">
                <a:solidFill>
                  <a:schemeClr val="accent5">
                    <a:lumMod val="50000"/>
                  </a:schemeClr>
                </a:solidFill>
                <a:latin typeface="+mn-lt"/>
                <a:cs typeface="Times New Roman" pitchFamily="18" charset="0"/>
              </a:rPr>
              <a:t>a. Hiện trạng</a:t>
            </a:r>
          </a:p>
        </p:txBody>
      </p:sp>
    </p:spTree>
    <p:extLst>
      <p:ext uri="{BB962C8B-B14F-4D97-AF65-F5344CB8AC3E}">
        <p14:creationId xmlns:p14="http://schemas.microsoft.com/office/powerpoint/2010/main" val="19327477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nh 12">
            <a:extLst>
              <a:ext uri="{FF2B5EF4-FFF2-40B4-BE49-F238E27FC236}">
                <a16:creationId xmlns:a16="http://schemas.microsoft.com/office/drawing/2014/main" id="{1B462C43-5B35-4443-9B50-B076CF225920}"/>
              </a:ext>
            </a:extLst>
          </p:cNvPr>
          <p:cNvPicPr/>
          <p:nvPr/>
        </p:nvPicPr>
        <p:blipFill rotWithShape="1">
          <a:blip r:embed="rId2"/>
          <a:srcRect l="40790" t="27684" r="18939" b="15027"/>
          <a:stretch/>
        </p:blipFill>
        <p:spPr bwMode="auto">
          <a:xfrm>
            <a:off x="5967846" y="2514600"/>
            <a:ext cx="5562600" cy="4343400"/>
          </a:xfrm>
          <a:prstGeom prst="rect">
            <a:avLst/>
          </a:prstGeom>
          <a:ln>
            <a:noFill/>
          </a:ln>
          <a:extLst>
            <a:ext uri="{53640926-AAD7-44D8-BBD7-CCE9431645EC}">
              <a14:shadowObscured xmlns:a14="http://schemas.microsoft.com/office/drawing/2010/main"/>
            </a:ext>
          </a:extLst>
        </p:spPr>
      </p:pic>
      <p:sp>
        <p:nvSpPr>
          <p:cNvPr id="5" name="Hình chữ nhật 9">
            <a:extLst>
              <a:ext uri="{FF2B5EF4-FFF2-40B4-BE49-F238E27FC236}">
                <a16:creationId xmlns:a16="http://schemas.microsoft.com/office/drawing/2014/main" id="{4D929B60-4012-4D83-84E5-FF9BA21B6652}"/>
              </a:ext>
            </a:extLst>
          </p:cNvPr>
          <p:cNvSpPr/>
          <p:nvPr/>
        </p:nvSpPr>
        <p:spPr>
          <a:xfrm>
            <a:off x="989036" y="2228120"/>
            <a:ext cx="3950110" cy="2051267"/>
          </a:xfrm>
          <a:prstGeom prst="rect">
            <a:avLst/>
          </a:prstGeom>
        </p:spPr>
        <p:txBody>
          <a:bodyPr wrap="square">
            <a:spAutoFit/>
          </a:bodyPr>
          <a:lstStyle/>
          <a:p>
            <a:pPr marL="800100" indent="-342900" algn="just">
              <a:lnSpc>
                <a:spcPct val="130000"/>
              </a:lnSpc>
              <a:spcBef>
                <a:spcPts val="300"/>
              </a:spcBef>
              <a:spcAft>
                <a:spcPts val="300"/>
              </a:spcAft>
              <a:buFont typeface="Arial" panose="020B0604020202020204" pitchFamily="34" charset="0"/>
              <a:buChar char="•"/>
            </a:pPr>
            <a:r>
              <a:rPr lang="en-US" sz="2000" dirty="0" err="1">
                <a:latin typeface="+mn-lt"/>
                <a:ea typeface="Calibri" panose="020F0502020204030204" pitchFamily="34" charset="0"/>
              </a:rPr>
              <a:t>Công</a:t>
            </a:r>
            <a:r>
              <a:rPr lang="en-US" sz="2000" dirty="0">
                <a:latin typeface="+mn-lt"/>
                <a:ea typeface="Calibri" panose="020F0502020204030204" pitchFamily="34" charset="0"/>
              </a:rPr>
              <a:t> </a:t>
            </a:r>
            <a:r>
              <a:rPr lang="en-US" sz="2000" dirty="0" err="1">
                <a:latin typeface="+mn-lt"/>
                <a:ea typeface="Calibri" panose="020F0502020204030204" pitchFamily="34" charset="0"/>
              </a:rPr>
              <a:t>suất</a:t>
            </a:r>
            <a:r>
              <a:rPr lang="en-US" sz="2000" dirty="0">
                <a:latin typeface="+mn-lt"/>
                <a:ea typeface="Calibri" panose="020F0502020204030204" pitchFamily="34" charset="0"/>
              </a:rPr>
              <a:t> </a:t>
            </a:r>
            <a:r>
              <a:rPr lang="en-US" sz="2000" dirty="0" err="1">
                <a:latin typeface="+mn-lt"/>
                <a:ea typeface="Calibri" panose="020F0502020204030204" pitchFamily="34" charset="0"/>
              </a:rPr>
              <a:t>lắp</a:t>
            </a:r>
            <a:r>
              <a:rPr lang="en-US" sz="2000" dirty="0">
                <a:latin typeface="+mn-lt"/>
                <a:ea typeface="Calibri" panose="020F0502020204030204" pitchFamily="34" charset="0"/>
              </a:rPr>
              <a:t> </a:t>
            </a:r>
            <a:r>
              <a:rPr lang="en-US" sz="2000" dirty="0" err="1">
                <a:latin typeface="+mn-lt"/>
                <a:ea typeface="Calibri" panose="020F0502020204030204" pitchFamily="34" charset="0"/>
              </a:rPr>
              <a:t>đặt</a:t>
            </a:r>
            <a:r>
              <a:rPr lang="en-US" sz="2000" dirty="0">
                <a:latin typeface="+mn-lt"/>
                <a:ea typeface="Calibri" panose="020F0502020204030204" pitchFamily="34" charset="0"/>
              </a:rPr>
              <a:t> </a:t>
            </a:r>
            <a:r>
              <a:rPr lang="en-US" sz="2000" dirty="0" err="1">
                <a:latin typeface="+mn-lt"/>
                <a:ea typeface="Calibri" panose="020F0502020204030204" pitchFamily="34" charset="0"/>
              </a:rPr>
              <a:t>hệ</a:t>
            </a:r>
            <a:r>
              <a:rPr lang="en-US" sz="2000" dirty="0">
                <a:latin typeface="+mn-lt"/>
                <a:ea typeface="Calibri" panose="020F0502020204030204" pitchFamily="34" charset="0"/>
              </a:rPr>
              <a:t> </a:t>
            </a:r>
            <a:r>
              <a:rPr lang="en-US" sz="2000" dirty="0" err="1">
                <a:latin typeface="+mn-lt"/>
                <a:ea typeface="Calibri" panose="020F0502020204030204" pitchFamily="34" charset="0"/>
              </a:rPr>
              <a:t>thống</a:t>
            </a:r>
            <a:r>
              <a:rPr lang="en-US" sz="2000" dirty="0">
                <a:latin typeface="+mn-lt"/>
                <a:ea typeface="Calibri" panose="020F0502020204030204" pitchFamily="34" charset="0"/>
              </a:rPr>
              <a:t> </a:t>
            </a:r>
            <a:r>
              <a:rPr lang="en-US" sz="2000" dirty="0" err="1">
                <a:latin typeface="+mn-lt"/>
                <a:ea typeface="Calibri" panose="020F0502020204030204" pitchFamily="34" charset="0"/>
              </a:rPr>
              <a:t>phát</a:t>
            </a:r>
            <a:r>
              <a:rPr lang="en-US" sz="2000" dirty="0">
                <a:latin typeface="+mn-lt"/>
                <a:ea typeface="Calibri" panose="020F0502020204030204" pitchFamily="34" charset="0"/>
              </a:rPr>
              <a:t> </a:t>
            </a:r>
            <a:r>
              <a:rPr lang="en-US" sz="2000" dirty="0" err="1">
                <a:latin typeface="+mn-lt"/>
                <a:ea typeface="Calibri" panose="020F0502020204030204" pitchFamily="34" charset="0"/>
              </a:rPr>
              <a:t>điện</a:t>
            </a:r>
            <a:r>
              <a:rPr lang="en-US" sz="2000" dirty="0">
                <a:latin typeface="+mn-lt"/>
                <a:ea typeface="Calibri" panose="020F0502020204030204" pitchFamily="34" charset="0"/>
              </a:rPr>
              <a:t> </a:t>
            </a:r>
            <a:r>
              <a:rPr lang="en-US" sz="2000" dirty="0" err="1">
                <a:latin typeface="+mn-lt"/>
                <a:ea typeface="Calibri" panose="020F0502020204030204" pitchFamily="34" charset="0"/>
              </a:rPr>
              <a:t>là</a:t>
            </a:r>
            <a:r>
              <a:rPr lang="en-US" sz="2000" dirty="0">
                <a:latin typeface="+mn-lt"/>
                <a:ea typeface="Calibri" panose="020F0502020204030204" pitchFamily="34" charset="0"/>
              </a:rPr>
              <a:t> </a:t>
            </a:r>
            <a:r>
              <a:rPr lang="en-US" sz="2000" dirty="0" err="1">
                <a:latin typeface="+mn-lt"/>
                <a:ea typeface="Calibri" panose="020F0502020204030204" pitchFamily="34" charset="0"/>
              </a:rPr>
              <a:t>7,5MW</a:t>
            </a:r>
            <a:r>
              <a:rPr lang="en-US" sz="2000" dirty="0">
                <a:latin typeface="+mn-lt"/>
                <a:ea typeface="Calibri" panose="020F0502020204030204" pitchFamily="34" charset="0"/>
              </a:rPr>
              <a:t>, </a:t>
            </a:r>
            <a:r>
              <a:rPr lang="en-US" sz="2000" dirty="0" err="1">
                <a:latin typeface="+mn-lt"/>
                <a:ea typeface="Calibri" panose="020F0502020204030204" pitchFamily="34" charset="0"/>
              </a:rPr>
              <a:t>hệ</a:t>
            </a:r>
            <a:r>
              <a:rPr lang="en-US" sz="2000" dirty="0">
                <a:latin typeface="+mn-lt"/>
                <a:ea typeface="Calibri" panose="020F0502020204030204" pitchFamily="34" charset="0"/>
              </a:rPr>
              <a:t> </a:t>
            </a:r>
            <a:r>
              <a:rPr lang="en-US" sz="2000" dirty="0" err="1">
                <a:latin typeface="+mn-lt"/>
                <a:ea typeface="Calibri" panose="020F0502020204030204" pitchFamily="34" charset="0"/>
              </a:rPr>
              <a:t>số</a:t>
            </a:r>
            <a:r>
              <a:rPr lang="en-US" sz="2000" dirty="0">
                <a:latin typeface="+mn-lt"/>
                <a:ea typeface="Calibri" panose="020F0502020204030204" pitchFamily="34" charset="0"/>
              </a:rPr>
              <a:t> </a:t>
            </a:r>
            <a:r>
              <a:rPr lang="en-US" sz="2000" dirty="0" err="1">
                <a:latin typeface="+mn-lt"/>
                <a:ea typeface="Calibri" panose="020F0502020204030204" pitchFamily="34" charset="0"/>
              </a:rPr>
              <a:t>phụ</a:t>
            </a:r>
            <a:r>
              <a:rPr lang="en-US" sz="2000" dirty="0">
                <a:latin typeface="+mn-lt"/>
                <a:ea typeface="Calibri" panose="020F0502020204030204" pitchFamily="34" charset="0"/>
              </a:rPr>
              <a:t> </a:t>
            </a:r>
            <a:r>
              <a:rPr lang="en-US" sz="2000" dirty="0" err="1">
                <a:latin typeface="+mn-lt"/>
                <a:ea typeface="Calibri" panose="020F0502020204030204" pitchFamily="34" charset="0"/>
              </a:rPr>
              <a:t>tải</a:t>
            </a:r>
            <a:r>
              <a:rPr lang="en-US" sz="2000" dirty="0">
                <a:latin typeface="+mn-lt"/>
                <a:ea typeface="Calibri" panose="020F0502020204030204" pitchFamily="34" charset="0"/>
              </a:rPr>
              <a:t> 85%, </a:t>
            </a:r>
            <a:r>
              <a:rPr lang="en-US" sz="2000" dirty="0" err="1">
                <a:latin typeface="+mn-lt"/>
                <a:ea typeface="Calibri" panose="020F0502020204030204" pitchFamily="34" charset="0"/>
              </a:rPr>
              <a:t>trung</a:t>
            </a:r>
            <a:r>
              <a:rPr lang="en-US" sz="2000" dirty="0">
                <a:latin typeface="+mn-lt"/>
                <a:ea typeface="Calibri" panose="020F0502020204030204" pitchFamily="34" charset="0"/>
              </a:rPr>
              <a:t> </a:t>
            </a:r>
            <a:r>
              <a:rPr lang="en-US" sz="2000" dirty="0" err="1">
                <a:latin typeface="+mn-lt"/>
                <a:ea typeface="Calibri" panose="020F0502020204030204" pitchFamily="34" charset="0"/>
              </a:rPr>
              <a:t>bình</a:t>
            </a:r>
            <a:r>
              <a:rPr lang="en-US" sz="2000" dirty="0">
                <a:latin typeface="+mn-lt"/>
                <a:ea typeface="Calibri" panose="020F0502020204030204" pitchFamily="34" charset="0"/>
              </a:rPr>
              <a:t> </a:t>
            </a:r>
            <a:r>
              <a:rPr lang="en-US" sz="2000" dirty="0" err="1">
                <a:latin typeface="+mn-lt"/>
                <a:ea typeface="Calibri" panose="020F0502020204030204" pitchFamily="34" charset="0"/>
              </a:rPr>
              <a:t>công</a:t>
            </a:r>
            <a:r>
              <a:rPr lang="en-US" sz="2000" dirty="0">
                <a:latin typeface="+mn-lt"/>
                <a:ea typeface="Calibri" panose="020F0502020204030204" pitchFamily="34" charset="0"/>
              </a:rPr>
              <a:t> </a:t>
            </a:r>
            <a:r>
              <a:rPr lang="en-US" sz="2000" dirty="0" err="1">
                <a:latin typeface="+mn-lt"/>
                <a:ea typeface="Calibri" panose="020F0502020204030204" pitchFamily="34" charset="0"/>
              </a:rPr>
              <a:t>suất</a:t>
            </a:r>
            <a:r>
              <a:rPr lang="en-US" sz="2000" dirty="0">
                <a:latin typeface="+mn-lt"/>
                <a:ea typeface="Calibri" panose="020F0502020204030204" pitchFamily="34" charset="0"/>
              </a:rPr>
              <a:t> </a:t>
            </a:r>
            <a:r>
              <a:rPr lang="en-US" sz="2000" dirty="0" err="1">
                <a:latin typeface="+mn-lt"/>
                <a:ea typeface="Calibri" panose="020F0502020204030204" pitchFamily="34" charset="0"/>
              </a:rPr>
              <a:t>phát</a:t>
            </a:r>
            <a:r>
              <a:rPr lang="en-US" sz="2000" dirty="0">
                <a:latin typeface="+mn-lt"/>
                <a:ea typeface="Calibri" panose="020F0502020204030204" pitchFamily="34" charset="0"/>
              </a:rPr>
              <a:t> </a:t>
            </a:r>
            <a:r>
              <a:rPr lang="en-US" sz="2000" dirty="0" err="1">
                <a:latin typeface="+mn-lt"/>
                <a:ea typeface="Calibri" panose="020F0502020204030204" pitchFamily="34" charset="0"/>
              </a:rPr>
              <a:t>sẽ</a:t>
            </a:r>
            <a:r>
              <a:rPr lang="en-US" sz="2000" dirty="0">
                <a:latin typeface="+mn-lt"/>
                <a:ea typeface="Calibri" panose="020F0502020204030204" pitchFamily="34" charset="0"/>
              </a:rPr>
              <a:t> </a:t>
            </a:r>
            <a:r>
              <a:rPr lang="en-US" sz="2000" dirty="0" err="1">
                <a:latin typeface="+mn-lt"/>
                <a:ea typeface="Calibri" panose="020F0502020204030204" pitchFamily="34" charset="0"/>
              </a:rPr>
              <a:t>là</a:t>
            </a:r>
            <a:r>
              <a:rPr lang="en-US" sz="2000" dirty="0">
                <a:latin typeface="+mn-lt"/>
                <a:ea typeface="Calibri" panose="020F0502020204030204" pitchFamily="34" charset="0"/>
              </a:rPr>
              <a:t> 6,4 MW. </a:t>
            </a:r>
            <a:endParaRPr lang="en-US" sz="2000" dirty="0">
              <a:effectLst/>
              <a:latin typeface="+mn-lt"/>
              <a:ea typeface="Calibri" panose="020F0502020204030204" pitchFamily="34" charset="0"/>
            </a:endParaRPr>
          </a:p>
        </p:txBody>
      </p:sp>
      <p:sp>
        <p:nvSpPr>
          <p:cNvPr id="6" name="Hình chữ nhật 10">
            <a:extLst>
              <a:ext uri="{FF2B5EF4-FFF2-40B4-BE49-F238E27FC236}">
                <a16:creationId xmlns:a16="http://schemas.microsoft.com/office/drawing/2014/main" id="{027AF254-83CD-4C71-BD8D-60A61E239F2C}"/>
              </a:ext>
            </a:extLst>
          </p:cNvPr>
          <p:cNvSpPr/>
          <p:nvPr/>
        </p:nvSpPr>
        <p:spPr>
          <a:xfrm>
            <a:off x="989036" y="4281054"/>
            <a:ext cx="3950110" cy="1651158"/>
          </a:xfrm>
          <a:prstGeom prst="rect">
            <a:avLst/>
          </a:prstGeom>
        </p:spPr>
        <p:txBody>
          <a:bodyPr wrap="square">
            <a:spAutoFit/>
          </a:bodyPr>
          <a:lstStyle/>
          <a:p>
            <a:pPr marL="800100" indent="-342900" algn="just">
              <a:lnSpc>
                <a:spcPct val="130000"/>
              </a:lnSpc>
              <a:spcBef>
                <a:spcPts val="300"/>
              </a:spcBef>
              <a:spcAft>
                <a:spcPts val="300"/>
              </a:spcAft>
              <a:buFont typeface="Arial" panose="020B0604020202020204" pitchFamily="34" charset="0"/>
              <a:buChar char="•"/>
            </a:pPr>
            <a:r>
              <a:rPr lang="en-US" sz="2000" dirty="0" err="1">
                <a:latin typeface="+mn-lt"/>
                <a:ea typeface="Calibri" panose="020F0502020204030204" pitchFamily="34" charset="0"/>
              </a:rPr>
              <a:t>Suất</a:t>
            </a:r>
            <a:r>
              <a:rPr lang="en-US" sz="2000" dirty="0">
                <a:latin typeface="+mn-lt"/>
                <a:ea typeface="Calibri" panose="020F0502020204030204" pitchFamily="34" charset="0"/>
              </a:rPr>
              <a:t> chi </a:t>
            </a:r>
            <a:r>
              <a:rPr lang="en-US" sz="2000" dirty="0" err="1">
                <a:latin typeface="+mn-lt"/>
                <a:ea typeface="Calibri" panose="020F0502020204030204" pitchFamily="34" charset="0"/>
              </a:rPr>
              <a:t>phí</a:t>
            </a:r>
            <a:r>
              <a:rPr lang="en-US" sz="2000" dirty="0">
                <a:latin typeface="+mn-lt"/>
                <a:ea typeface="Calibri" panose="020F0502020204030204" pitchFamily="34" charset="0"/>
              </a:rPr>
              <a:t> </a:t>
            </a:r>
            <a:r>
              <a:rPr lang="en-US" sz="2000" dirty="0" err="1">
                <a:latin typeface="+mn-lt"/>
                <a:ea typeface="Calibri" panose="020F0502020204030204" pitchFamily="34" charset="0"/>
              </a:rPr>
              <a:t>đầu</a:t>
            </a:r>
            <a:r>
              <a:rPr lang="en-US" sz="2000" dirty="0">
                <a:latin typeface="+mn-lt"/>
                <a:ea typeface="Calibri" panose="020F0502020204030204" pitchFamily="34" charset="0"/>
              </a:rPr>
              <a:t> </a:t>
            </a:r>
            <a:r>
              <a:rPr lang="en-US" sz="2000" dirty="0" err="1">
                <a:latin typeface="+mn-lt"/>
                <a:ea typeface="Calibri" panose="020F0502020204030204" pitchFamily="34" charset="0"/>
              </a:rPr>
              <a:t>tư</a:t>
            </a:r>
            <a:r>
              <a:rPr lang="en-US" sz="2000" dirty="0">
                <a:latin typeface="+mn-lt"/>
                <a:ea typeface="Calibri" panose="020F0502020204030204" pitchFamily="34" charset="0"/>
              </a:rPr>
              <a:t> </a:t>
            </a:r>
            <a:r>
              <a:rPr lang="en-US" sz="2000" dirty="0" err="1">
                <a:latin typeface="+mn-lt"/>
                <a:ea typeface="Calibri" panose="020F0502020204030204" pitchFamily="34" charset="0"/>
              </a:rPr>
              <a:t>dự</a:t>
            </a:r>
            <a:r>
              <a:rPr lang="en-US" sz="2000" dirty="0">
                <a:latin typeface="+mn-lt"/>
                <a:ea typeface="Calibri" panose="020F0502020204030204" pitchFamily="34" charset="0"/>
              </a:rPr>
              <a:t> </a:t>
            </a:r>
            <a:r>
              <a:rPr lang="en-US" sz="2000" dirty="0" err="1">
                <a:latin typeface="+mn-lt"/>
                <a:ea typeface="Calibri" panose="020F0502020204030204" pitchFamily="34" charset="0"/>
              </a:rPr>
              <a:t>kiến</a:t>
            </a:r>
            <a:r>
              <a:rPr lang="en-US" sz="2000" dirty="0">
                <a:latin typeface="+mn-lt"/>
                <a:ea typeface="Calibri" panose="020F0502020204030204" pitchFamily="34" charset="0"/>
              </a:rPr>
              <a:t> </a:t>
            </a:r>
            <a:r>
              <a:rPr lang="en-US" sz="2000" dirty="0" err="1">
                <a:latin typeface="+mn-lt"/>
                <a:ea typeface="Calibri" panose="020F0502020204030204" pitchFamily="34" charset="0"/>
              </a:rPr>
              <a:t>khoảng</a:t>
            </a:r>
            <a:r>
              <a:rPr lang="en-US" sz="2000" dirty="0">
                <a:latin typeface="+mn-lt"/>
                <a:ea typeface="Calibri" panose="020F0502020204030204" pitchFamily="34" charset="0"/>
              </a:rPr>
              <a:t> 2,5 </a:t>
            </a:r>
            <a:r>
              <a:rPr lang="en-US" sz="2000" dirty="0" err="1">
                <a:latin typeface="+mn-lt"/>
                <a:ea typeface="Calibri" panose="020F0502020204030204" pitchFamily="34" charset="0"/>
              </a:rPr>
              <a:t>triệu</a:t>
            </a:r>
            <a:r>
              <a:rPr lang="en-US" sz="2000" dirty="0">
                <a:latin typeface="+mn-lt"/>
                <a:ea typeface="Calibri" panose="020F0502020204030204" pitchFamily="34" charset="0"/>
              </a:rPr>
              <a:t> USD/ 1 MW </a:t>
            </a:r>
            <a:r>
              <a:rPr lang="en-US" sz="2000" dirty="0" err="1">
                <a:latin typeface="+mn-lt"/>
                <a:ea typeface="Calibri" panose="020F0502020204030204" pitchFamily="34" charset="0"/>
              </a:rPr>
              <a:t>công</a:t>
            </a:r>
            <a:r>
              <a:rPr lang="en-US" sz="2000" dirty="0">
                <a:latin typeface="+mn-lt"/>
                <a:ea typeface="Calibri" panose="020F0502020204030204" pitchFamily="34" charset="0"/>
              </a:rPr>
              <a:t> </a:t>
            </a:r>
            <a:r>
              <a:rPr lang="en-US" sz="2000" dirty="0" err="1">
                <a:latin typeface="+mn-lt"/>
                <a:ea typeface="Calibri" panose="020F0502020204030204" pitchFamily="34" charset="0"/>
              </a:rPr>
              <a:t>suất</a:t>
            </a:r>
            <a:r>
              <a:rPr lang="en-US" sz="2000" dirty="0">
                <a:latin typeface="+mn-lt"/>
                <a:ea typeface="Calibri" panose="020F0502020204030204" pitchFamily="34" charset="0"/>
              </a:rPr>
              <a:t> </a:t>
            </a:r>
            <a:r>
              <a:rPr lang="en-US" sz="2000" dirty="0" err="1">
                <a:latin typeface="+mn-lt"/>
                <a:ea typeface="Calibri" panose="020F0502020204030204" pitchFamily="34" charset="0"/>
              </a:rPr>
              <a:t>lắp</a:t>
            </a:r>
            <a:r>
              <a:rPr lang="en-US" sz="2000" dirty="0">
                <a:latin typeface="+mn-lt"/>
                <a:ea typeface="Calibri" panose="020F0502020204030204" pitchFamily="34" charset="0"/>
              </a:rPr>
              <a:t> </a:t>
            </a:r>
            <a:r>
              <a:rPr lang="en-US" sz="2000" dirty="0" err="1">
                <a:latin typeface="+mn-lt"/>
                <a:ea typeface="Calibri" panose="020F0502020204030204" pitchFamily="34" charset="0"/>
              </a:rPr>
              <a:t>đặt</a:t>
            </a:r>
            <a:r>
              <a:rPr lang="en-US" sz="2000" dirty="0">
                <a:latin typeface="+mn-lt"/>
                <a:ea typeface="Calibri" panose="020F0502020204030204" pitchFamily="34" charset="0"/>
              </a:rPr>
              <a:t>.</a:t>
            </a:r>
            <a:endParaRPr lang="en-US" sz="2000" dirty="0">
              <a:effectLst/>
              <a:latin typeface="+mn-lt"/>
              <a:ea typeface="Calibri" panose="020F0502020204030204" pitchFamily="34" charset="0"/>
            </a:endParaRPr>
          </a:p>
        </p:txBody>
      </p:sp>
      <p:sp>
        <p:nvSpPr>
          <p:cNvPr id="10" name="Title 1">
            <a:extLst>
              <a:ext uri="{FF2B5EF4-FFF2-40B4-BE49-F238E27FC236}">
                <a16:creationId xmlns:a16="http://schemas.microsoft.com/office/drawing/2014/main" id="{6341ADDE-6BA4-4996-B394-2180512AAB51}"/>
              </a:ext>
            </a:extLst>
          </p:cNvPr>
          <p:cNvSpPr>
            <a:spLocks noGrp="1"/>
          </p:cNvSpPr>
          <p:nvPr>
            <p:ph type="title" idx="4294967295"/>
          </p:nvPr>
        </p:nvSpPr>
        <p:spPr>
          <a:xfrm>
            <a:off x="557646" y="1036844"/>
            <a:ext cx="10972800" cy="714451"/>
          </a:xfrm>
          <a:prstGeom prst="rect">
            <a:avLst/>
          </a:prstGeom>
        </p:spPr>
        <p:txBody>
          <a:bodyPr>
            <a:noAutofit/>
          </a:bodyPr>
          <a:lstStyle/>
          <a:p>
            <a:pPr algn="just"/>
            <a:r>
              <a:rPr lang="en-US" sz="2400" b="1" dirty="0">
                <a:solidFill>
                  <a:schemeClr val="accent1">
                    <a:lumMod val="50000"/>
                  </a:schemeClr>
                </a:solidFill>
                <a:latin typeface="+mn-lt"/>
              </a:rPr>
              <a:t>4. Tận dụng nhiệt thải của khói lò nung clinker và không khí thải ra từ quá trình làm mát clinker để sản xuất điện</a:t>
            </a:r>
            <a:endParaRPr lang="en-US" sz="2400" b="1" dirty="0">
              <a:latin typeface="+mn-lt"/>
            </a:endParaRPr>
          </a:p>
        </p:txBody>
      </p:sp>
      <p:sp>
        <p:nvSpPr>
          <p:cNvPr id="11" name="TextBox 10">
            <a:extLst>
              <a:ext uri="{FF2B5EF4-FFF2-40B4-BE49-F238E27FC236}">
                <a16:creationId xmlns:a16="http://schemas.microsoft.com/office/drawing/2014/main" id="{0185295A-BC8F-467D-8C4B-A3F043BDACA3}"/>
              </a:ext>
            </a:extLst>
          </p:cNvPr>
          <p:cNvSpPr txBox="1"/>
          <p:nvPr/>
        </p:nvSpPr>
        <p:spPr>
          <a:xfrm>
            <a:off x="671946" y="1884821"/>
            <a:ext cx="6097772" cy="341632"/>
          </a:xfrm>
          <a:prstGeom prst="rect">
            <a:avLst/>
          </a:prstGeom>
          <a:noFill/>
        </p:spPr>
        <p:txBody>
          <a:bodyPr wrap="square">
            <a:spAutoFit/>
          </a:bodyPr>
          <a:lstStyle/>
          <a:p>
            <a:pPr algn="just">
              <a:lnSpc>
                <a:spcPct val="90000"/>
              </a:lnSpc>
              <a:spcBef>
                <a:spcPts val="300"/>
              </a:spcBef>
              <a:spcAft>
                <a:spcPts val="300"/>
              </a:spcAft>
              <a:tabLst>
                <a:tab pos="540385" algn="l"/>
              </a:tabLst>
            </a:pPr>
            <a:r>
              <a:rPr lang="es-ES_tradnl" sz="1800" b="1" dirty="0">
                <a:solidFill>
                  <a:schemeClr val="accent5">
                    <a:lumMod val="50000"/>
                  </a:schemeClr>
                </a:solidFill>
                <a:latin typeface="+mn-lt"/>
                <a:ea typeface="Times New Roman" panose="02020603050405020304" pitchFamily="18" charset="0"/>
              </a:rPr>
              <a:t>b. Mô tả giải pháp</a:t>
            </a:r>
          </a:p>
        </p:txBody>
      </p:sp>
    </p:spTree>
    <p:extLst>
      <p:ext uri="{BB962C8B-B14F-4D97-AF65-F5344CB8AC3E}">
        <p14:creationId xmlns:p14="http://schemas.microsoft.com/office/powerpoint/2010/main" val="11759455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idx="4294967295"/>
          </p:nvPr>
        </p:nvSpPr>
        <p:spPr>
          <a:xfrm>
            <a:off x="609600" y="2494589"/>
            <a:ext cx="10972800" cy="1868821"/>
          </a:xfrm>
          <a:prstGeom prst="rect">
            <a:avLst/>
          </a:prstGeom>
        </p:spPr>
        <p:txBody>
          <a:bodyPr>
            <a:noAutofit/>
          </a:bodyPr>
          <a:lstStyle/>
          <a:p>
            <a:r>
              <a:rPr lang="en-US" sz="4000" dirty="0">
                <a:solidFill>
                  <a:schemeClr val="accent1">
                    <a:lumMod val="50000"/>
                  </a:schemeClr>
                </a:solidFill>
              </a:rPr>
              <a:t>I</a:t>
            </a:r>
            <a:r>
              <a:rPr lang="en-US" sz="4000" dirty="0">
                <a:solidFill>
                  <a:schemeClr val="accent1">
                    <a:lumMod val="50000"/>
                  </a:schemeClr>
                </a:solidFill>
                <a:latin typeface="Arial" panose="020B0604020202020204" pitchFamily="34" charset="0"/>
              </a:rPr>
              <a:t>. </a:t>
            </a:r>
            <a:r>
              <a:rPr lang="vi-VN" sz="4000" dirty="0">
                <a:solidFill>
                  <a:schemeClr val="accent1">
                    <a:lumMod val="50000"/>
                  </a:schemeClr>
                </a:solidFill>
                <a:latin typeface="Arial" panose="020B0604020202020204" pitchFamily="34" charset="0"/>
              </a:rPr>
              <a:t>Thông tin về cơ hội tiết kiệm năng lượng cho ngành xi măng</a:t>
            </a:r>
          </a:p>
        </p:txBody>
      </p:sp>
    </p:spTree>
    <p:extLst>
      <p:ext uri="{BB962C8B-B14F-4D97-AF65-F5344CB8AC3E}">
        <p14:creationId xmlns:p14="http://schemas.microsoft.com/office/powerpoint/2010/main" val="5586368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ình chữ nhật 4">
            <a:extLst>
              <a:ext uri="{FF2B5EF4-FFF2-40B4-BE49-F238E27FC236}">
                <a16:creationId xmlns:a16="http://schemas.microsoft.com/office/drawing/2014/main" id="{66EE2533-A5B3-4D0E-AEE9-3B7AD247B1F1}"/>
              </a:ext>
            </a:extLst>
          </p:cNvPr>
          <p:cNvSpPr/>
          <p:nvPr/>
        </p:nvSpPr>
        <p:spPr>
          <a:xfrm>
            <a:off x="609600" y="2205865"/>
            <a:ext cx="10540181" cy="646331"/>
          </a:xfrm>
          <a:prstGeom prst="rect">
            <a:avLst/>
          </a:prstGeom>
        </p:spPr>
        <p:txBody>
          <a:bodyPr wrap="square">
            <a:spAutoFit/>
          </a:bodyPr>
          <a:lstStyle/>
          <a:p>
            <a:pPr algn="ctr"/>
            <a:r>
              <a:rPr lang="en-US" sz="1800" b="1" dirty="0" err="1">
                <a:latin typeface="+mn-lt"/>
                <a:ea typeface="Times New Roman" panose="02020603050405020304" pitchFamily="18" charset="0"/>
              </a:rPr>
              <a:t>Tổng</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hợp</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các</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chỉ</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tiêu</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kinh</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tế</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kỹ</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thuật</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chủ</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yếu</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của</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trạm</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phát</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điện</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cho</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các</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loại</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công</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suất</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lò</a:t>
            </a:r>
            <a:r>
              <a:rPr lang="en-US" sz="1800" b="1" dirty="0">
                <a:latin typeface="+mn-lt"/>
                <a:ea typeface="Times New Roman" panose="02020603050405020304" pitchFamily="18" charset="0"/>
              </a:rPr>
              <a:t> </a:t>
            </a:r>
            <a:r>
              <a:rPr lang="en-US" sz="1800" b="1" dirty="0" err="1">
                <a:latin typeface="+mn-lt"/>
                <a:ea typeface="Times New Roman" panose="02020603050405020304" pitchFamily="18" charset="0"/>
              </a:rPr>
              <a:t>nung</a:t>
            </a:r>
            <a:r>
              <a:rPr lang="en-US" sz="1800" b="1" dirty="0">
                <a:latin typeface="+mn-lt"/>
                <a:ea typeface="Times New Roman" panose="02020603050405020304" pitchFamily="18" charset="0"/>
              </a:rPr>
              <a:t> clinker</a:t>
            </a:r>
            <a:endParaRPr lang="en-US" sz="1800" b="1" dirty="0">
              <a:latin typeface="+mn-lt"/>
            </a:endParaRPr>
          </a:p>
        </p:txBody>
      </p:sp>
      <p:graphicFrame>
        <p:nvGraphicFramePr>
          <p:cNvPr id="6" name="Bảng 8">
            <a:extLst>
              <a:ext uri="{FF2B5EF4-FFF2-40B4-BE49-F238E27FC236}">
                <a16:creationId xmlns:a16="http://schemas.microsoft.com/office/drawing/2014/main" id="{205922E7-A037-416A-A5AE-4236F289D71B}"/>
              </a:ext>
            </a:extLst>
          </p:cNvPr>
          <p:cNvGraphicFramePr>
            <a:graphicFrameLocks noGrp="1"/>
          </p:cNvGraphicFramePr>
          <p:nvPr/>
        </p:nvGraphicFramePr>
        <p:xfrm>
          <a:off x="1039761" y="2852196"/>
          <a:ext cx="9679858" cy="3010419"/>
        </p:xfrm>
        <a:graphic>
          <a:graphicData uri="http://schemas.openxmlformats.org/drawingml/2006/table">
            <a:tbl>
              <a:tblPr firstRow="1" firstCol="1" bandRow="1">
                <a:tableStyleId>{5C22544A-7EE6-4342-B048-85BDC9FD1C3A}</a:tableStyleId>
              </a:tblPr>
              <a:tblGrid>
                <a:gridCol w="1320658">
                  <a:extLst>
                    <a:ext uri="{9D8B030D-6E8A-4147-A177-3AD203B41FA5}">
                      <a16:colId xmlns:a16="http://schemas.microsoft.com/office/drawing/2014/main" val="20000"/>
                    </a:ext>
                  </a:extLst>
                </a:gridCol>
                <a:gridCol w="3048606">
                  <a:extLst>
                    <a:ext uri="{9D8B030D-6E8A-4147-A177-3AD203B41FA5}">
                      <a16:colId xmlns:a16="http://schemas.microsoft.com/office/drawing/2014/main" val="20001"/>
                    </a:ext>
                  </a:extLst>
                </a:gridCol>
                <a:gridCol w="1346754">
                  <a:extLst>
                    <a:ext uri="{9D8B030D-6E8A-4147-A177-3AD203B41FA5}">
                      <a16:colId xmlns:a16="http://schemas.microsoft.com/office/drawing/2014/main" val="20002"/>
                    </a:ext>
                  </a:extLst>
                </a:gridCol>
                <a:gridCol w="1320658">
                  <a:extLst>
                    <a:ext uri="{9D8B030D-6E8A-4147-A177-3AD203B41FA5}">
                      <a16:colId xmlns:a16="http://schemas.microsoft.com/office/drawing/2014/main" val="20003"/>
                    </a:ext>
                  </a:extLst>
                </a:gridCol>
                <a:gridCol w="1321591">
                  <a:extLst>
                    <a:ext uri="{9D8B030D-6E8A-4147-A177-3AD203B41FA5}">
                      <a16:colId xmlns:a16="http://schemas.microsoft.com/office/drawing/2014/main" val="20004"/>
                    </a:ext>
                  </a:extLst>
                </a:gridCol>
                <a:gridCol w="1321591">
                  <a:extLst>
                    <a:ext uri="{9D8B030D-6E8A-4147-A177-3AD203B41FA5}">
                      <a16:colId xmlns:a16="http://schemas.microsoft.com/office/drawing/2014/main" val="20005"/>
                    </a:ext>
                  </a:extLst>
                </a:gridCol>
              </a:tblGrid>
              <a:tr h="626961">
                <a:tc rowSpan="2">
                  <a:txBody>
                    <a:bodyPr/>
                    <a:lstStyle/>
                    <a:p>
                      <a:pPr algn="ctr">
                        <a:lnSpc>
                          <a:spcPct val="130000"/>
                        </a:lnSpc>
                        <a:spcBef>
                          <a:spcPts val="300"/>
                        </a:spcBef>
                        <a:spcAft>
                          <a:spcPts val="300"/>
                        </a:spcAft>
                      </a:pPr>
                      <a:r>
                        <a:rPr lang="en-US" sz="1300" dirty="0">
                          <a:effectLst/>
                          <a:latin typeface="+mn-lt"/>
                          <a:cs typeface="Times New Roman" panose="02020603050405020304" pitchFamily="18" charset="0"/>
                        </a:rPr>
                        <a:t>TT</a:t>
                      </a:r>
                      <a:endParaRPr lang="en-US" sz="1000" dirty="0">
                        <a:effectLst/>
                        <a:latin typeface="+mn-lt"/>
                        <a:ea typeface="Times New Roman" panose="02020603050405020304" pitchFamily="18" charset="0"/>
                        <a:cs typeface="Times New Roman" panose="02020603050405020304" pitchFamily="18" charset="0"/>
                      </a:endParaRPr>
                    </a:p>
                  </a:txBody>
                  <a:tcPr marL="68580" marR="68580" marT="0" marB="0" anchor="ctr"/>
                </a:tc>
                <a:tc rowSpan="2">
                  <a:txBody>
                    <a:bodyPr/>
                    <a:lstStyle/>
                    <a:p>
                      <a:pPr algn="ctr">
                        <a:lnSpc>
                          <a:spcPct val="130000"/>
                        </a:lnSpc>
                        <a:spcBef>
                          <a:spcPts val="300"/>
                        </a:spcBef>
                        <a:spcAft>
                          <a:spcPts val="300"/>
                        </a:spcAft>
                      </a:pPr>
                      <a:r>
                        <a:rPr lang="en-US" sz="1300" dirty="0" err="1">
                          <a:effectLst/>
                          <a:latin typeface="+mn-lt"/>
                          <a:cs typeface="Times New Roman" panose="02020603050405020304" pitchFamily="18" charset="0"/>
                        </a:rPr>
                        <a:t>Thông</a:t>
                      </a:r>
                      <a:r>
                        <a:rPr lang="en-US" sz="1300" dirty="0">
                          <a:effectLst/>
                          <a:latin typeface="+mn-lt"/>
                          <a:cs typeface="Times New Roman" panose="02020603050405020304" pitchFamily="18" charset="0"/>
                        </a:rPr>
                        <a:t> </a:t>
                      </a:r>
                      <a:r>
                        <a:rPr lang="en-US" sz="1300" dirty="0" err="1">
                          <a:effectLst/>
                          <a:latin typeface="+mn-lt"/>
                          <a:cs typeface="Times New Roman" panose="02020603050405020304" pitchFamily="18" charset="0"/>
                        </a:rPr>
                        <a:t>số</a:t>
                      </a:r>
                      <a:r>
                        <a:rPr lang="en-US" sz="1300" dirty="0">
                          <a:effectLst/>
                          <a:latin typeface="+mn-lt"/>
                          <a:cs typeface="Times New Roman" panose="02020603050405020304" pitchFamily="18" charset="0"/>
                        </a:rPr>
                        <a:t> </a:t>
                      </a:r>
                      <a:r>
                        <a:rPr lang="en-US" sz="1300" dirty="0" err="1">
                          <a:effectLst/>
                          <a:latin typeface="+mn-lt"/>
                          <a:cs typeface="Times New Roman" panose="02020603050405020304" pitchFamily="18" charset="0"/>
                        </a:rPr>
                        <a:t>kinh</a:t>
                      </a:r>
                      <a:r>
                        <a:rPr lang="en-US" sz="1300" dirty="0">
                          <a:effectLst/>
                          <a:latin typeface="+mn-lt"/>
                          <a:cs typeface="Times New Roman" panose="02020603050405020304" pitchFamily="18" charset="0"/>
                        </a:rPr>
                        <a:t> </a:t>
                      </a:r>
                      <a:r>
                        <a:rPr lang="en-US" sz="1300" dirty="0" err="1">
                          <a:effectLst/>
                          <a:latin typeface="+mn-lt"/>
                          <a:cs typeface="Times New Roman" panose="02020603050405020304" pitchFamily="18" charset="0"/>
                        </a:rPr>
                        <a:t>tế</a:t>
                      </a:r>
                      <a:r>
                        <a:rPr lang="en-US" sz="1300" dirty="0">
                          <a:effectLst/>
                          <a:latin typeface="+mn-lt"/>
                          <a:cs typeface="Times New Roman" panose="02020603050405020304" pitchFamily="18" charset="0"/>
                        </a:rPr>
                        <a:t> </a:t>
                      </a:r>
                      <a:r>
                        <a:rPr lang="en-US" sz="1300" dirty="0" err="1">
                          <a:effectLst/>
                          <a:latin typeface="+mn-lt"/>
                          <a:cs typeface="Times New Roman" panose="02020603050405020304" pitchFamily="18" charset="0"/>
                        </a:rPr>
                        <a:t>kĩ</a:t>
                      </a:r>
                      <a:r>
                        <a:rPr lang="en-US" sz="1300" dirty="0">
                          <a:effectLst/>
                          <a:latin typeface="+mn-lt"/>
                          <a:cs typeface="Times New Roman" panose="02020603050405020304" pitchFamily="18" charset="0"/>
                        </a:rPr>
                        <a:t> </a:t>
                      </a:r>
                      <a:r>
                        <a:rPr lang="en-US" sz="1300" dirty="0" err="1">
                          <a:effectLst/>
                          <a:latin typeface="+mn-lt"/>
                          <a:cs typeface="Times New Roman" panose="02020603050405020304" pitchFamily="18" charset="0"/>
                        </a:rPr>
                        <a:t>thuật</a:t>
                      </a:r>
                      <a:r>
                        <a:rPr lang="en-US" sz="1300" dirty="0">
                          <a:effectLst/>
                          <a:latin typeface="+mn-lt"/>
                          <a:cs typeface="Times New Roman" panose="02020603050405020304" pitchFamily="18" charset="0"/>
                        </a:rPr>
                        <a:t> </a:t>
                      </a:r>
                      <a:r>
                        <a:rPr lang="en-US" sz="1300" dirty="0" err="1">
                          <a:effectLst/>
                          <a:latin typeface="+mn-lt"/>
                          <a:cs typeface="Times New Roman" panose="02020603050405020304" pitchFamily="18" charset="0"/>
                        </a:rPr>
                        <a:t>của</a:t>
                      </a:r>
                      <a:r>
                        <a:rPr lang="en-US" sz="1300" dirty="0">
                          <a:effectLst/>
                          <a:latin typeface="+mn-lt"/>
                          <a:cs typeface="Times New Roman" panose="02020603050405020304" pitchFamily="18" charset="0"/>
                        </a:rPr>
                        <a:t> </a:t>
                      </a:r>
                      <a:r>
                        <a:rPr lang="en-US" sz="1300" dirty="0" err="1">
                          <a:effectLst/>
                          <a:latin typeface="+mn-lt"/>
                          <a:cs typeface="Times New Roman" panose="02020603050405020304" pitchFamily="18" charset="0"/>
                        </a:rPr>
                        <a:t>trạm</a:t>
                      </a:r>
                      <a:r>
                        <a:rPr lang="en-US" sz="1300" dirty="0">
                          <a:effectLst/>
                          <a:latin typeface="+mn-lt"/>
                          <a:cs typeface="Times New Roman" panose="02020603050405020304" pitchFamily="18" charset="0"/>
                        </a:rPr>
                        <a:t> </a:t>
                      </a:r>
                      <a:r>
                        <a:rPr lang="en-US" sz="1300" dirty="0" err="1">
                          <a:effectLst/>
                          <a:latin typeface="+mn-lt"/>
                          <a:cs typeface="Times New Roman" panose="02020603050405020304" pitchFamily="18" charset="0"/>
                        </a:rPr>
                        <a:t>phát</a:t>
                      </a:r>
                      <a:r>
                        <a:rPr lang="en-US" sz="1300" dirty="0">
                          <a:effectLst/>
                          <a:latin typeface="+mn-lt"/>
                          <a:cs typeface="Times New Roman" panose="02020603050405020304" pitchFamily="18" charset="0"/>
                        </a:rPr>
                        <a:t> </a:t>
                      </a:r>
                      <a:r>
                        <a:rPr lang="en-US" sz="1300" dirty="0" err="1">
                          <a:effectLst/>
                          <a:latin typeface="+mn-lt"/>
                          <a:cs typeface="Times New Roman" panose="02020603050405020304" pitchFamily="18" charset="0"/>
                        </a:rPr>
                        <a:t>điện</a:t>
                      </a:r>
                      <a:endParaRPr lang="en-US" sz="1000" dirty="0">
                        <a:effectLst/>
                        <a:latin typeface="+mn-lt"/>
                        <a:ea typeface="Times New Roman" panose="02020603050405020304" pitchFamily="18" charset="0"/>
                        <a:cs typeface="Times New Roman" panose="02020603050405020304" pitchFamily="18" charset="0"/>
                      </a:endParaRPr>
                    </a:p>
                  </a:txBody>
                  <a:tcPr marL="68580" marR="68580" marT="0" marB="0" anchor="ctr"/>
                </a:tc>
                <a:tc rowSpan="2">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Đơn vị</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gridSpan="3">
                  <a:txBody>
                    <a:bodyPr/>
                    <a:lstStyle/>
                    <a:p>
                      <a:pPr algn="ctr">
                        <a:lnSpc>
                          <a:spcPct val="130000"/>
                        </a:lnSpc>
                        <a:spcBef>
                          <a:spcPts val="300"/>
                        </a:spcBef>
                        <a:spcAft>
                          <a:spcPts val="300"/>
                        </a:spcAft>
                      </a:pPr>
                      <a:r>
                        <a:rPr lang="en-US" sz="1300" dirty="0" err="1">
                          <a:effectLst/>
                          <a:latin typeface="+mn-lt"/>
                          <a:cs typeface="Times New Roman" panose="02020603050405020304" pitchFamily="18" charset="0"/>
                        </a:rPr>
                        <a:t>Chỉ</a:t>
                      </a:r>
                      <a:r>
                        <a:rPr lang="en-US" sz="1300" dirty="0">
                          <a:effectLst/>
                          <a:latin typeface="+mn-lt"/>
                          <a:cs typeface="Times New Roman" panose="02020603050405020304" pitchFamily="18" charset="0"/>
                        </a:rPr>
                        <a:t> </a:t>
                      </a:r>
                      <a:r>
                        <a:rPr lang="en-US" sz="1300" dirty="0" err="1">
                          <a:effectLst/>
                          <a:latin typeface="+mn-lt"/>
                          <a:cs typeface="Times New Roman" panose="02020603050405020304" pitchFamily="18" charset="0"/>
                        </a:rPr>
                        <a:t>số</a:t>
                      </a:r>
                      <a:r>
                        <a:rPr lang="en-US" sz="1300" dirty="0">
                          <a:effectLst/>
                          <a:latin typeface="+mn-lt"/>
                          <a:cs typeface="Times New Roman" panose="02020603050405020304" pitchFamily="18" charset="0"/>
                        </a:rPr>
                        <a:t> </a:t>
                      </a:r>
                      <a:r>
                        <a:rPr lang="en-US" sz="1300" dirty="0" err="1">
                          <a:effectLst/>
                          <a:latin typeface="+mn-lt"/>
                          <a:cs typeface="Times New Roman" panose="02020603050405020304" pitchFamily="18" charset="0"/>
                        </a:rPr>
                        <a:t>cho</a:t>
                      </a:r>
                      <a:r>
                        <a:rPr lang="en-US" sz="1300" dirty="0">
                          <a:effectLst/>
                          <a:latin typeface="+mn-lt"/>
                          <a:cs typeface="Times New Roman" panose="02020603050405020304" pitchFamily="18" charset="0"/>
                        </a:rPr>
                        <a:t> </a:t>
                      </a:r>
                      <a:r>
                        <a:rPr lang="en-US" sz="1300" dirty="0" err="1">
                          <a:effectLst/>
                          <a:latin typeface="+mn-lt"/>
                          <a:cs typeface="Times New Roman" panose="02020603050405020304" pitchFamily="18" charset="0"/>
                        </a:rPr>
                        <a:t>các</a:t>
                      </a:r>
                      <a:r>
                        <a:rPr lang="en-US" sz="1300" dirty="0">
                          <a:effectLst/>
                          <a:latin typeface="+mn-lt"/>
                          <a:cs typeface="Times New Roman" panose="02020603050405020304" pitchFamily="18" charset="0"/>
                        </a:rPr>
                        <a:t> </a:t>
                      </a:r>
                      <a:r>
                        <a:rPr lang="en-US" sz="1300" dirty="0" err="1">
                          <a:effectLst/>
                          <a:latin typeface="+mn-lt"/>
                          <a:cs typeface="Times New Roman" panose="02020603050405020304" pitchFamily="18" charset="0"/>
                        </a:rPr>
                        <a:t>lò</a:t>
                      </a:r>
                      <a:r>
                        <a:rPr lang="en-US" sz="1300" dirty="0">
                          <a:effectLst/>
                          <a:latin typeface="+mn-lt"/>
                          <a:cs typeface="Times New Roman" panose="02020603050405020304" pitchFamily="18" charset="0"/>
                        </a:rPr>
                        <a:t> </a:t>
                      </a:r>
                      <a:r>
                        <a:rPr lang="en-US" sz="1300" dirty="0" err="1">
                          <a:effectLst/>
                          <a:latin typeface="+mn-lt"/>
                          <a:cs typeface="Times New Roman" panose="02020603050405020304" pitchFamily="18" charset="0"/>
                        </a:rPr>
                        <a:t>nung</a:t>
                      </a:r>
                      <a:endParaRPr lang="en-US" sz="1000" dirty="0">
                        <a:effectLst/>
                        <a:latin typeface="+mn-lt"/>
                        <a:cs typeface="Times New Roman" panose="02020603050405020304" pitchFamily="18" charset="0"/>
                      </a:endParaRPr>
                    </a:p>
                    <a:p>
                      <a:pPr algn="ctr">
                        <a:lnSpc>
                          <a:spcPct val="130000"/>
                        </a:lnSpc>
                        <a:spcBef>
                          <a:spcPts val="300"/>
                        </a:spcBef>
                        <a:spcAft>
                          <a:spcPts val="300"/>
                        </a:spcAft>
                      </a:pPr>
                      <a:r>
                        <a:rPr lang="en-US" sz="1300" dirty="0">
                          <a:effectLst/>
                          <a:latin typeface="+mn-lt"/>
                          <a:cs typeface="Times New Roman" panose="02020603050405020304" pitchFamily="18" charset="0"/>
                        </a:rPr>
                        <a:t>(</a:t>
                      </a:r>
                      <a:r>
                        <a:rPr lang="en-US" sz="1300" dirty="0" err="1">
                          <a:effectLst/>
                          <a:latin typeface="+mn-lt"/>
                          <a:cs typeface="Times New Roman" panose="02020603050405020304" pitchFamily="18" charset="0"/>
                        </a:rPr>
                        <a:t>tấn</a:t>
                      </a:r>
                      <a:r>
                        <a:rPr lang="en-US" sz="1300" dirty="0">
                          <a:effectLst/>
                          <a:latin typeface="+mn-lt"/>
                          <a:cs typeface="Times New Roman" panose="02020603050405020304" pitchFamily="18" charset="0"/>
                        </a:rPr>
                        <a:t> clinker/ </a:t>
                      </a:r>
                      <a:r>
                        <a:rPr lang="en-US" sz="1300" dirty="0" err="1">
                          <a:effectLst/>
                          <a:latin typeface="+mn-lt"/>
                          <a:cs typeface="Times New Roman" panose="02020603050405020304" pitchFamily="18" charset="0"/>
                        </a:rPr>
                        <a:t>ngày</a:t>
                      </a:r>
                      <a:r>
                        <a:rPr lang="en-US" sz="1300" dirty="0">
                          <a:effectLst/>
                          <a:latin typeface="+mn-lt"/>
                          <a:cs typeface="Times New Roman" panose="02020603050405020304" pitchFamily="18" charset="0"/>
                        </a:rPr>
                        <a:t>)</a:t>
                      </a:r>
                      <a:endParaRPr lang="en-US" sz="1000" dirty="0">
                        <a:effectLst/>
                        <a:latin typeface="+mn-lt"/>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9468">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2500T</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4000T</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5000T</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259468">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1</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30000"/>
                        </a:lnSpc>
                        <a:spcBef>
                          <a:spcPts val="300"/>
                        </a:spcBef>
                        <a:spcAft>
                          <a:spcPts val="300"/>
                        </a:spcAft>
                      </a:pPr>
                      <a:r>
                        <a:rPr lang="en-US" sz="1300">
                          <a:effectLst/>
                          <a:latin typeface="+mn-lt"/>
                          <a:cs typeface="Times New Roman" panose="02020603050405020304" pitchFamily="18" charset="0"/>
                        </a:rPr>
                        <a:t>Công suất lắp đặt</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MW</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4,5</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7,5</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9,0</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543059">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2</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30000"/>
                        </a:lnSpc>
                        <a:spcBef>
                          <a:spcPts val="300"/>
                        </a:spcBef>
                        <a:spcAft>
                          <a:spcPts val="300"/>
                        </a:spcAft>
                      </a:pPr>
                      <a:r>
                        <a:rPr lang="en-US" sz="1300">
                          <a:effectLst/>
                          <a:latin typeface="+mn-lt"/>
                          <a:cs typeface="Times New Roman" panose="02020603050405020304" pitchFamily="18" charset="0"/>
                        </a:rPr>
                        <a:t>Công suất phát điện bình quân</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MW</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4,0</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7,0</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8,6</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259468">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3</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30000"/>
                        </a:lnSpc>
                        <a:spcBef>
                          <a:spcPts val="300"/>
                        </a:spcBef>
                        <a:spcAft>
                          <a:spcPts val="300"/>
                        </a:spcAft>
                      </a:pPr>
                      <a:r>
                        <a:rPr lang="en-US" sz="1300">
                          <a:effectLst/>
                          <a:latin typeface="+mn-lt"/>
                          <a:cs typeface="Times New Roman" panose="02020603050405020304" pitchFamily="18" charset="0"/>
                        </a:rPr>
                        <a:t>Thời gian hoạt động/ năm</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Giờ</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7200</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7200</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7200</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259468">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4</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30000"/>
                        </a:lnSpc>
                        <a:spcBef>
                          <a:spcPts val="300"/>
                        </a:spcBef>
                        <a:spcAft>
                          <a:spcPts val="300"/>
                        </a:spcAft>
                      </a:pPr>
                      <a:r>
                        <a:rPr lang="en-US" sz="1300">
                          <a:effectLst/>
                          <a:latin typeface="+mn-lt"/>
                          <a:cs typeface="Times New Roman" panose="02020603050405020304" pitchFamily="18" charset="0"/>
                        </a:rPr>
                        <a:t>Lượng phát điện/ năm</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MWh</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28800</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50000</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62000</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r h="543059">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5</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30000"/>
                        </a:lnSpc>
                        <a:spcBef>
                          <a:spcPts val="300"/>
                        </a:spcBef>
                        <a:spcAft>
                          <a:spcPts val="300"/>
                        </a:spcAft>
                      </a:pPr>
                      <a:r>
                        <a:rPr lang="en-US" sz="1300">
                          <a:effectLst/>
                          <a:latin typeface="+mn-lt"/>
                          <a:cs typeface="Times New Roman" panose="02020603050405020304" pitchFamily="18" charset="0"/>
                        </a:rPr>
                        <a:t>Cán bộ kĩ thuật vận hành trạm</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dirty="0" err="1">
                          <a:effectLst/>
                          <a:latin typeface="+mn-lt"/>
                          <a:cs typeface="Times New Roman" panose="02020603050405020304" pitchFamily="18" charset="0"/>
                        </a:rPr>
                        <a:t>Người</a:t>
                      </a:r>
                      <a:endParaRPr lang="en-US" sz="10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10</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10</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10</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6"/>
                  </a:ext>
                </a:extLst>
              </a:tr>
              <a:tr h="259468">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6</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30000"/>
                        </a:lnSpc>
                        <a:spcBef>
                          <a:spcPts val="300"/>
                        </a:spcBef>
                        <a:spcAft>
                          <a:spcPts val="300"/>
                        </a:spcAft>
                      </a:pPr>
                      <a:r>
                        <a:rPr lang="en-US" sz="1300">
                          <a:effectLst/>
                          <a:latin typeface="+mn-lt"/>
                          <a:cs typeface="Times New Roman" panose="02020603050405020304" pitchFamily="18" charset="0"/>
                        </a:rPr>
                        <a:t>Tổng mức đầu tư</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Triệu USD</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9-12</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mn-lt"/>
                          <a:cs typeface="Times New Roman" panose="02020603050405020304" pitchFamily="18" charset="0"/>
                        </a:rPr>
                        <a:t>15-20</a:t>
                      </a:r>
                      <a:endParaRPr lang="en-US" sz="10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Times New Roman" panose="02020603050405020304" pitchFamily="18" charset="0"/>
                        </a:rPr>
                        <a:t>18-22</a:t>
                      </a:r>
                      <a:endParaRPr lang="en-US" sz="1000" dirty="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7"/>
                  </a:ext>
                </a:extLst>
              </a:tr>
            </a:tbl>
          </a:graphicData>
        </a:graphic>
      </p:graphicFrame>
      <p:sp>
        <p:nvSpPr>
          <p:cNvPr id="4" name="Title 1">
            <a:extLst>
              <a:ext uri="{FF2B5EF4-FFF2-40B4-BE49-F238E27FC236}">
                <a16:creationId xmlns:a16="http://schemas.microsoft.com/office/drawing/2014/main" id="{8D4D5910-E2A5-D3A6-01F8-68393D4097F5}"/>
              </a:ext>
            </a:extLst>
          </p:cNvPr>
          <p:cNvSpPr>
            <a:spLocks noGrp="1"/>
          </p:cNvSpPr>
          <p:nvPr>
            <p:ph type="title" idx="4294967295"/>
          </p:nvPr>
        </p:nvSpPr>
        <p:spPr>
          <a:xfrm>
            <a:off x="609600" y="1007844"/>
            <a:ext cx="10633364" cy="727438"/>
          </a:xfrm>
          <a:prstGeom prst="rect">
            <a:avLst/>
          </a:prstGeom>
        </p:spPr>
        <p:txBody>
          <a:bodyPr>
            <a:noAutofit/>
          </a:bodyPr>
          <a:lstStyle/>
          <a:p>
            <a:r>
              <a:rPr lang="en-US" sz="2400" b="1" dirty="0">
                <a:solidFill>
                  <a:schemeClr val="accent1">
                    <a:lumMod val="50000"/>
                  </a:schemeClr>
                </a:solidFill>
                <a:latin typeface="+mn-lt"/>
              </a:rPr>
              <a:t>4. </a:t>
            </a:r>
            <a:r>
              <a:rPr lang="vi-VN" sz="2400" b="1" dirty="0">
                <a:solidFill>
                  <a:schemeClr val="accent1">
                    <a:lumMod val="50000"/>
                  </a:schemeClr>
                </a:solidFill>
                <a:latin typeface="+mn-lt"/>
              </a:rPr>
              <a:t>Tận dụng nhiệt thải của khói lò nung clinker và không khí thải ra từ quá trình làm mát clinker để sản xuất điện</a:t>
            </a:r>
            <a:endParaRPr lang="en-US" sz="2400" dirty="0">
              <a:latin typeface="+mn-lt"/>
            </a:endParaRPr>
          </a:p>
        </p:txBody>
      </p:sp>
      <p:sp>
        <p:nvSpPr>
          <p:cNvPr id="8" name="TextBox 7">
            <a:extLst>
              <a:ext uri="{FF2B5EF4-FFF2-40B4-BE49-F238E27FC236}">
                <a16:creationId xmlns:a16="http://schemas.microsoft.com/office/drawing/2014/main" id="{E0C825D5-6EAF-490C-AA69-520BE12E889B}"/>
              </a:ext>
            </a:extLst>
          </p:cNvPr>
          <p:cNvSpPr txBox="1"/>
          <p:nvPr/>
        </p:nvSpPr>
        <p:spPr>
          <a:xfrm>
            <a:off x="536861" y="1826209"/>
            <a:ext cx="8462683" cy="379656"/>
          </a:xfrm>
          <a:prstGeom prst="rect">
            <a:avLst/>
          </a:prstGeom>
          <a:noFill/>
        </p:spPr>
        <p:txBody>
          <a:bodyPr wrap="square">
            <a:spAutoFit/>
          </a:bodyPr>
          <a:lstStyle/>
          <a:p>
            <a:r>
              <a:rPr lang="en-US" sz="1800" b="1" dirty="0">
                <a:solidFill>
                  <a:schemeClr val="accent5">
                    <a:lumMod val="50000"/>
                  </a:schemeClr>
                </a:solidFill>
                <a:latin typeface="+mn-lt"/>
                <a:cs typeface="Times New Roman" pitchFamily="18" charset="0"/>
              </a:rPr>
              <a:t>c. Tính toán tiềm năng TKNL của giải pháp</a:t>
            </a:r>
            <a:endParaRPr lang="en-US" b="1" dirty="0">
              <a:solidFill>
                <a:schemeClr val="accent5">
                  <a:lumMod val="50000"/>
                </a:schemeClr>
              </a:solidFill>
            </a:endParaRPr>
          </a:p>
        </p:txBody>
      </p:sp>
    </p:spTree>
    <p:extLst>
      <p:ext uri="{BB962C8B-B14F-4D97-AF65-F5344CB8AC3E}">
        <p14:creationId xmlns:p14="http://schemas.microsoft.com/office/powerpoint/2010/main" val="20257052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nh chữ nhật 4">
            <a:extLst>
              <a:ext uri="{FF2B5EF4-FFF2-40B4-BE49-F238E27FC236}">
                <a16:creationId xmlns:a16="http://schemas.microsoft.com/office/drawing/2014/main" id="{E5943521-77A4-4756-AD19-31EE3B7A5FE0}"/>
              </a:ext>
            </a:extLst>
          </p:cNvPr>
          <p:cNvSpPr/>
          <p:nvPr/>
        </p:nvSpPr>
        <p:spPr>
          <a:xfrm>
            <a:off x="3054926" y="6431024"/>
            <a:ext cx="6978445" cy="426976"/>
          </a:xfrm>
          <a:prstGeom prst="rect">
            <a:avLst/>
          </a:prstGeom>
        </p:spPr>
        <p:txBody>
          <a:bodyPr wrap="square">
            <a:spAutoFit/>
          </a:bodyPr>
          <a:lstStyle/>
          <a:p>
            <a:pPr algn="ctr">
              <a:lnSpc>
                <a:spcPct val="130000"/>
              </a:lnSpc>
              <a:spcBef>
                <a:spcPts val="300"/>
              </a:spcBef>
              <a:spcAft>
                <a:spcPts val="300"/>
              </a:spcAft>
              <a:tabLst>
                <a:tab pos="5715000" algn="l"/>
              </a:tabLst>
            </a:pPr>
            <a:r>
              <a:rPr lang="x-none" b="1" dirty="0">
                <a:latin typeface="+mn-lt"/>
                <a:ea typeface="Times New Roman" panose="02020603050405020304" pitchFamily="18" charset="0"/>
              </a:rPr>
              <a:t>Bảng tính chỉ tiêu tài chính đầu</a:t>
            </a:r>
            <a:r>
              <a:rPr lang="en-US" b="1" dirty="0">
                <a:latin typeface="+mn-lt"/>
                <a:ea typeface="Times New Roman" panose="02020603050405020304" pitchFamily="18" charset="0"/>
              </a:rPr>
              <a:t> </a:t>
            </a:r>
            <a:r>
              <a:rPr lang="en-US" b="1" dirty="0" err="1">
                <a:latin typeface="+mn-lt"/>
                <a:ea typeface="Times New Roman" panose="02020603050405020304" pitchFamily="18" charset="0"/>
              </a:rPr>
              <a:t>tư</a:t>
            </a:r>
            <a:r>
              <a:rPr lang="x-none" b="1" dirty="0">
                <a:latin typeface="+mn-lt"/>
                <a:ea typeface="Times New Roman" panose="02020603050405020304" pitchFamily="18" charset="0"/>
              </a:rPr>
              <a:t> cho giải pháp TKNL số </a:t>
            </a:r>
            <a:r>
              <a:rPr lang="en-US" b="1" dirty="0">
                <a:latin typeface="+mn-lt"/>
                <a:ea typeface="Times New Roman" panose="02020603050405020304" pitchFamily="18" charset="0"/>
              </a:rPr>
              <a:t>5</a:t>
            </a:r>
            <a:endParaRPr lang="en-US" b="1" dirty="0">
              <a:effectLst/>
              <a:latin typeface="+mn-lt"/>
              <a:ea typeface="Times New Roman" panose="02020603050405020304" pitchFamily="18" charset="0"/>
            </a:endParaRPr>
          </a:p>
        </p:txBody>
      </p:sp>
      <p:graphicFrame>
        <p:nvGraphicFramePr>
          <p:cNvPr id="5" name="Bảng 3">
            <a:extLst>
              <a:ext uri="{FF2B5EF4-FFF2-40B4-BE49-F238E27FC236}">
                <a16:creationId xmlns:a16="http://schemas.microsoft.com/office/drawing/2014/main" id="{7C5793DE-303E-45CA-B8A0-052CBF2833AE}"/>
              </a:ext>
            </a:extLst>
          </p:cNvPr>
          <p:cNvGraphicFramePr>
            <a:graphicFrameLocks noGrp="1"/>
          </p:cNvGraphicFramePr>
          <p:nvPr>
            <p:extLst>
              <p:ext uri="{D42A27DB-BD31-4B8C-83A1-F6EECF244321}">
                <p14:modId xmlns:p14="http://schemas.microsoft.com/office/powerpoint/2010/main" val="3455382763"/>
              </p:ext>
            </p:extLst>
          </p:nvPr>
        </p:nvGraphicFramePr>
        <p:xfrm>
          <a:off x="1371153" y="2323250"/>
          <a:ext cx="9615948" cy="4107774"/>
        </p:xfrm>
        <a:graphic>
          <a:graphicData uri="http://schemas.openxmlformats.org/drawingml/2006/table">
            <a:tbl>
              <a:tblPr firstRow="1" firstCol="1" bandRow="1">
                <a:tableStyleId>{5C22544A-7EE6-4342-B048-85BDC9FD1C3A}</a:tableStyleId>
              </a:tblPr>
              <a:tblGrid>
                <a:gridCol w="627037">
                  <a:extLst>
                    <a:ext uri="{9D8B030D-6E8A-4147-A177-3AD203B41FA5}">
                      <a16:colId xmlns:a16="http://schemas.microsoft.com/office/drawing/2014/main" val="20000"/>
                    </a:ext>
                  </a:extLst>
                </a:gridCol>
                <a:gridCol w="5516661">
                  <a:extLst>
                    <a:ext uri="{9D8B030D-6E8A-4147-A177-3AD203B41FA5}">
                      <a16:colId xmlns:a16="http://schemas.microsoft.com/office/drawing/2014/main" val="20001"/>
                    </a:ext>
                  </a:extLst>
                </a:gridCol>
                <a:gridCol w="2076860">
                  <a:extLst>
                    <a:ext uri="{9D8B030D-6E8A-4147-A177-3AD203B41FA5}">
                      <a16:colId xmlns:a16="http://schemas.microsoft.com/office/drawing/2014/main" val="20002"/>
                    </a:ext>
                  </a:extLst>
                </a:gridCol>
                <a:gridCol w="1395390">
                  <a:extLst>
                    <a:ext uri="{9D8B030D-6E8A-4147-A177-3AD203B41FA5}">
                      <a16:colId xmlns:a16="http://schemas.microsoft.com/office/drawing/2014/main" val="20003"/>
                    </a:ext>
                  </a:extLst>
                </a:gridCol>
              </a:tblGrid>
              <a:tr h="311540">
                <a:tc>
                  <a:txBody>
                    <a:bodyPr/>
                    <a:lstStyle/>
                    <a:p>
                      <a:pPr algn="ctr">
                        <a:lnSpc>
                          <a:spcPct val="130000"/>
                        </a:lnSpc>
                        <a:spcBef>
                          <a:spcPts val="300"/>
                        </a:spcBef>
                        <a:spcAft>
                          <a:spcPts val="300"/>
                        </a:spcAft>
                      </a:pPr>
                      <a:r>
                        <a:rPr lang="en-US" sz="1600" dirty="0">
                          <a:effectLst/>
                          <a:latin typeface="+mn-lt"/>
                          <a:cs typeface="Times New Roman" panose="02020603050405020304" pitchFamily="18" charset="0"/>
                        </a:rPr>
                        <a:t>TT</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30000"/>
                        </a:lnSpc>
                        <a:spcBef>
                          <a:spcPts val="300"/>
                        </a:spcBef>
                        <a:spcAft>
                          <a:spcPts val="300"/>
                        </a:spcAft>
                      </a:pPr>
                      <a:r>
                        <a:rPr lang="en-US" sz="1600" dirty="0">
                          <a:effectLst/>
                          <a:latin typeface="+mn-lt"/>
                          <a:cs typeface="Times New Roman" panose="02020603050405020304" pitchFamily="18" charset="0"/>
                        </a:rPr>
                        <a:t>THÔNG SỐ</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30000"/>
                        </a:lnSpc>
                        <a:spcBef>
                          <a:spcPts val="300"/>
                        </a:spcBef>
                        <a:spcAft>
                          <a:spcPts val="300"/>
                        </a:spcAft>
                      </a:pPr>
                      <a:r>
                        <a:rPr lang="en-US" sz="1600">
                          <a:effectLst/>
                          <a:latin typeface="+mn-lt"/>
                          <a:cs typeface="Times New Roman" panose="02020603050405020304" pitchFamily="18" charset="0"/>
                        </a:rPr>
                        <a:t>ĐƠN VỊ</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30000"/>
                        </a:lnSpc>
                        <a:spcBef>
                          <a:spcPts val="300"/>
                        </a:spcBef>
                        <a:spcAft>
                          <a:spcPts val="300"/>
                        </a:spcAft>
                      </a:pPr>
                      <a:r>
                        <a:rPr lang="en-US" sz="1600">
                          <a:effectLst/>
                          <a:latin typeface="+mn-lt"/>
                          <a:cs typeface="Times New Roman" panose="02020603050405020304" pitchFamily="18" charset="0"/>
                        </a:rPr>
                        <a:t>GIÁ TRỊ</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0"/>
                  </a:ext>
                </a:extLst>
              </a:tr>
              <a:tr h="277036">
                <a:tc>
                  <a:txBody>
                    <a:bodyPr/>
                    <a:lstStyle/>
                    <a:p>
                      <a:pPr algn="ctr">
                        <a:spcAft>
                          <a:spcPts val="0"/>
                        </a:spcAft>
                      </a:pPr>
                      <a:r>
                        <a:rPr lang="en-US" sz="1600" dirty="0">
                          <a:effectLst/>
                          <a:latin typeface="+mn-lt"/>
                          <a:cs typeface="Times New Roman" panose="02020603050405020304" pitchFamily="18" charset="0"/>
                        </a:rPr>
                        <a:t>1</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dirty="0" err="1">
                          <a:effectLst/>
                          <a:latin typeface="+mn-lt"/>
                          <a:cs typeface="Times New Roman" panose="02020603050405020304" pitchFamily="18" charset="0"/>
                        </a:rPr>
                        <a:t>Tổng</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đầu</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tư</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dirty="0" err="1">
                          <a:effectLst/>
                          <a:latin typeface="+mn-lt"/>
                          <a:cs typeface="Times New Roman" panose="02020603050405020304" pitchFamily="18" charset="0"/>
                        </a:rPr>
                        <a:t>triệu</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VNĐ</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406.369</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523851">
                <a:tc>
                  <a:txBody>
                    <a:bodyPr/>
                    <a:lstStyle/>
                    <a:p>
                      <a:pPr algn="ctr">
                        <a:spcAft>
                          <a:spcPts val="0"/>
                        </a:spcAft>
                      </a:pPr>
                      <a:r>
                        <a:rPr lang="en-US" sz="1600">
                          <a:effectLst/>
                          <a:latin typeface="+mn-lt"/>
                          <a:cs typeface="Times New Roman" panose="02020603050405020304" pitchFamily="18" charset="0"/>
                        </a:rPr>
                        <a:t>2</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a:effectLst/>
                          <a:latin typeface="+mn-lt"/>
                          <a:cs typeface="Times New Roman" panose="02020603050405020304" pitchFamily="18" charset="0"/>
                        </a:rPr>
                        <a:t>Điện năng tiết kiệm được sau khi thực hiện giải pháp TKNL</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a:effectLst/>
                          <a:latin typeface="+mn-lt"/>
                          <a:cs typeface="Times New Roman" panose="02020603050405020304" pitchFamily="18" charset="0"/>
                        </a:rPr>
                        <a:t>kWh/năm</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50.688.000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277036">
                <a:tc>
                  <a:txBody>
                    <a:bodyPr/>
                    <a:lstStyle/>
                    <a:p>
                      <a:pPr algn="ctr">
                        <a:spcAft>
                          <a:spcPts val="0"/>
                        </a:spcAft>
                      </a:pPr>
                      <a:r>
                        <a:rPr lang="en-US" sz="1600">
                          <a:effectLst/>
                          <a:latin typeface="+mn-lt"/>
                          <a:cs typeface="Times New Roman" panose="02020603050405020304" pitchFamily="18" charset="0"/>
                        </a:rPr>
                        <a:t>3</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a:effectLst/>
                          <a:latin typeface="+mn-lt"/>
                          <a:cs typeface="Times New Roman" panose="02020603050405020304" pitchFamily="18" charset="0"/>
                        </a:rPr>
                        <a:t>Giá điện trung bình 10 tháng đầu năm 2015</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a:effectLst/>
                          <a:latin typeface="+mn-lt"/>
                          <a:cs typeface="Times New Roman" panose="02020603050405020304" pitchFamily="18" charset="0"/>
                        </a:rPr>
                        <a:t>VNĐ/kWh</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1.355</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554072">
                <a:tc>
                  <a:txBody>
                    <a:bodyPr/>
                    <a:lstStyle/>
                    <a:p>
                      <a:pPr algn="ctr">
                        <a:spcAft>
                          <a:spcPts val="0"/>
                        </a:spcAft>
                      </a:pPr>
                      <a:r>
                        <a:rPr lang="en-US" sz="1600">
                          <a:effectLst/>
                          <a:latin typeface="+mn-lt"/>
                          <a:cs typeface="Times New Roman" panose="02020603050405020304" pitchFamily="18" charset="0"/>
                        </a:rPr>
                        <a:t>4</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dirty="0">
                          <a:effectLst/>
                          <a:latin typeface="+mn-lt"/>
                          <a:cs typeface="Times New Roman" panose="02020603050405020304" pitchFamily="18" charset="0"/>
                        </a:rPr>
                        <a:t>Chi </a:t>
                      </a:r>
                      <a:r>
                        <a:rPr lang="en-US" sz="1600" dirty="0" err="1">
                          <a:effectLst/>
                          <a:latin typeface="+mn-lt"/>
                          <a:cs typeface="Times New Roman" panose="02020603050405020304" pitchFamily="18" charset="0"/>
                        </a:rPr>
                        <a:t>phí</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tiết</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kiệm</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được</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sau</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khi</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thực</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hiện</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giải</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pháp</a:t>
                      </a:r>
                      <a:r>
                        <a:rPr lang="en-US" sz="1600" dirty="0">
                          <a:effectLst/>
                          <a:latin typeface="+mn-lt"/>
                          <a:cs typeface="Times New Roman" panose="02020603050405020304" pitchFamily="18" charset="0"/>
                        </a:rPr>
                        <a:t> TKNL</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a:effectLst/>
                          <a:latin typeface="+mn-lt"/>
                          <a:cs typeface="Times New Roman" panose="02020603050405020304" pitchFamily="18" charset="0"/>
                        </a:rPr>
                        <a:t>triệu VNĐ/năm</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68.682</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579257">
                <a:tc>
                  <a:txBody>
                    <a:bodyPr/>
                    <a:lstStyle/>
                    <a:p>
                      <a:pPr algn="ctr">
                        <a:spcAft>
                          <a:spcPts val="0"/>
                        </a:spcAft>
                      </a:pPr>
                      <a:r>
                        <a:rPr lang="en-US" sz="1600">
                          <a:effectLst/>
                          <a:latin typeface="+mn-lt"/>
                          <a:cs typeface="Times New Roman" panose="02020603050405020304" pitchFamily="18" charset="0"/>
                        </a:rPr>
                        <a:t>5</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a:effectLst/>
                          <a:latin typeface="+mn-lt"/>
                          <a:cs typeface="Times New Roman" panose="02020603050405020304" pitchFamily="18" charset="0"/>
                        </a:rPr>
                        <a:t>Thời gian hoàn vốn giản đơn </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a:effectLst/>
                          <a:latin typeface="+mn-lt"/>
                          <a:cs typeface="Times New Roman" panose="02020603050405020304" pitchFamily="18" charset="0"/>
                        </a:rPr>
                        <a:t>tháng</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71</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r h="428986">
                <a:tc>
                  <a:txBody>
                    <a:bodyPr/>
                    <a:lstStyle/>
                    <a:p>
                      <a:pPr algn="ctr">
                        <a:spcAft>
                          <a:spcPts val="0"/>
                        </a:spcAft>
                      </a:pPr>
                      <a:r>
                        <a:rPr lang="en-US" sz="1600">
                          <a:effectLst/>
                          <a:latin typeface="+mn-lt"/>
                          <a:cs typeface="Times New Roman" panose="02020603050405020304" pitchFamily="18" charset="0"/>
                        </a:rPr>
                        <a:t>6</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a:effectLst/>
                          <a:latin typeface="+mn-lt"/>
                          <a:cs typeface="Times New Roman" panose="02020603050405020304" pitchFamily="18" charset="0"/>
                        </a:rPr>
                        <a:t>Hệ số chiết khấu</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a:effectLst/>
                          <a:latin typeface="+mn-lt"/>
                          <a:cs typeface="Times New Roman" panose="02020603050405020304" pitchFamily="18" charset="0"/>
                        </a:rPr>
                        <a:t>%</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10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6"/>
                  </a:ext>
                </a:extLst>
              </a:tr>
              <a:tr h="261925">
                <a:tc>
                  <a:txBody>
                    <a:bodyPr/>
                    <a:lstStyle/>
                    <a:p>
                      <a:pPr algn="ctr">
                        <a:spcAft>
                          <a:spcPts val="0"/>
                        </a:spcAft>
                      </a:pPr>
                      <a:r>
                        <a:rPr lang="en-US" sz="1600">
                          <a:effectLst/>
                          <a:latin typeface="+mn-lt"/>
                          <a:cs typeface="Times New Roman" panose="02020603050405020304" pitchFamily="18" charset="0"/>
                        </a:rPr>
                        <a:t>7</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a:effectLst/>
                          <a:latin typeface="+mn-lt"/>
                          <a:cs typeface="Times New Roman" panose="02020603050405020304" pitchFamily="18" charset="0"/>
                        </a:rPr>
                        <a:t>Tuổi thọ của dự án</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a:effectLst/>
                          <a:latin typeface="+mn-lt"/>
                          <a:cs typeface="Times New Roman" panose="02020603050405020304" pitchFamily="18" charset="0"/>
                        </a:rPr>
                        <a:t>năm</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15</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7"/>
                  </a:ext>
                </a:extLst>
              </a:tr>
              <a:tr h="277036">
                <a:tc>
                  <a:txBody>
                    <a:bodyPr/>
                    <a:lstStyle/>
                    <a:p>
                      <a:pPr algn="ctr">
                        <a:spcAft>
                          <a:spcPts val="0"/>
                        </a:spcAft>
                      </a:pPr>
                      <a:r>
                        <a:rPr lang="en-US" sz="1600">
                          <a:effectLst/>
                          <a:latin typeface="+mn-lt"/>
                          <a:cs typeface="Times New Roman" panose="02020603050405020304" pitchFamily="18" charset="0"/>
                        </a:rPr>
                        <a:t>8</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a:effectLst/>
                          <a:latin typeface="+mn-lt"/>
                          <a:cs typeface="Times New Roman" panose="02020603050405020304" pitchFamily="18" charset="0"/>
                        </a:rPr>
                        <a:t>Giá trị hiện tại thuần (NPV)</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a:effectLst/>
                          <a:latin typeface="+mn-lt"/>
                          <a:cs typeface="Times New Roman" panose="02020603050405020304" pitchFamily="18" charset="0"/>
                        </a:rPr>
                        <a:t>Triệu VNĐ</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256.441</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8"/>
                  </a:ext>
                </a:extLst>
              </a:tr>
              <a:tr h="277036">
                <a:tc>
                  <a:txBody>
                    <a:bodyPr/>
                    <a:lstStyle/>
                    <a:p>
                      <a:pPr algn="ctr">
                        <a:spcAft>
                          <a:spcPts val="0"/>
                        </a:spcAft>
                      </a:pPr>
                      <a:r>
                        <a:rPr lang="en-US" sz="1600">
                          <a:effectLst/>
                          <a:latin typeface="+mn-lt"/>
                          <a:cs typeface="Times New Roman" panose="02020603050405020304" pitchFamily="18" charset="0"/>
                        </a:rPr>
                        <a:t>9</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a:effectLst/>
                          <a:latin typeface="+mn-lt"/>
                          <a:cs typeface="Times New Roman" panose="02020603050405020304" pitchFamily="18" charset="0"/>
                        </a:rPr>
                        <a:t>Thời gian hoàn vốn đầu tư</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a:effectLst/>
                          <a:latin typeface="+mn-lt"/>
                          <a:cs typeface="Times New Roman" panose="02020603050405020304" pitchFamily="18" charset="0"/>
                        </a:rPr>
                        <a:t>tháng</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110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9"/>
                  </a:ext>
                </a:extLst>
              </a:tr>
              <a:tr h="339999">
                <a:tc>
                  <a:txBody>
                    <a:bodyPr/>
                    <a:lstStyle/>
                    <a:p>
                      <a:pPr algn="ctr">
                        <a:spcAft>
                          <a:spcPts val="0"/>
                        </a:spcAft>
                      </a:pPr>
                      <a:r>
                        <a:rPr lang="en-US" sz="1600">
                          <a:effectLst/>
                          <a:latin typeface="+mn-lt"/>
                          <a:cs typeface="Times New Roman" panose="02020603050405020304" pitchFamily="18" charset="0"/>
                        </a:rPr>
                        <a:t>10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a:effectLst/>
                          <a:latin typeface="+mn-lt"/>
                          <a:cs typeface="Times New Roman" panose="02020603050405020304" pitchFamily="18" charset="0"/>
                        </a:rPr>
                        <a:t>Lượng giảm phát thải khí CO2</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a:effectLst/>
                          <a:latin typeface="+mn-lt"/>
                          <a:cs typeface="Times New Roman" panose="02020603050405020304" pitchFamily="18" charset="0"/>
                        </a:rPr>
                        <a:t>Tấn /năm</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dirty="0">
                          <a:effectLst/>
                          <a:latin typeface="+mn-lt"/>
                          <a:cs typeface="Times New Roman" panose="02020603050405020304" pitchFamily="18" charset="0"/>
                        </a:rPr>
                        <a:t>42.035</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10"/>
                  </a:ext>
                </a:extLst>
              </a:tr>
            </a:tbl>
          </a:graphicData>
        </a:graphic>
      </p:graphicFrame>
      <p:sp>
        <p:nvSpPr>
          <p:cNvPr id="8" name="Title 1">
            <a:extLst>
              <a:ext uri="{FF2B5EF4-FFF2-40B4-BE49-F238E27FC236}">
                <a16:creationId xmlns:a16="http://schemas.microsoft.com/office/drawing/2014/main" id="{9772F4F8-B40D-4CDC-854F-52D2C7E9EBF7}"/>
              </a:ext>
            </a:extLst>
          </p:cNvPr>
          <p:cNvSpPr>
            <a:spLocks noGrp="1"/>
          </p:cNvSpPr>
          <p:nvPr>
            <p:ph type="title" idx="4294967295"/>
          </p:nvPr>
        </p:nvSpPr>
        <p:spPr>
          <a:xfrm>
            <a:off x="692727" y="960604"/>
            <a:ext cx="10972800" cy="714451"/>
          </a:xfrm>
          <a:prstGeom prst="rect">
            <a:avLst/>
          </a:prstGeom>
        </p:spPr>
        <p:txBody>
          <a:bodyPr>
            <a:noAutofit/>
          </a:bodyPr>
          <a:lstStyle/>
          <a:p>
            <a:pPr algn="just"/>
            <a:r>
              <a:rPr lang="en-US" sz="2400" b="1" dirty="0">
                <a:solidFill>
                  <a:schemeClr val="accent1">
                    <a:lumMod val="50000"/>
                  </a:schemeClr>
                </a:solidFill>
                <a:latin typeface="+mn-lt"/>
              </a:rPr>
              <a:t>4. Tận dụng nhiệt thải của khói lò nung clinker và không khí thải ra từ quá trình làm mát clinker để sản xuất điện</a:t>
            </a:r>
            <a:endParaRPr lang="en-US" sz="2400" b="1" dirty="0">
              <a:latin typeface="+mn-lt"/>
            </a:endParaRPr>
          </a:p>
        </p:txBody>
      </p:sp>
      <p:sp>
        <p:nvSpPr>
          <p:cNvPr id="9" name="TextBox 8">
            <a:extLst>
              <a:ext uri="{FF2B5EF4-FFF2-40B4-BE49-F238E27FC236}">
                <a16:creationId xmlns:a16="http://schemas.microsoft.com/office/drawing/2014/main" id="{D8CBE230-0158-4734-B8A0-BDC1E37A3607}"/>
              </a:ext>
            </a:extLst>
          </p:cNvPr>
          <p:cNvSpPr txBox="1"/>
          <p:nvPr/>
        </p:nvSpPr>
        <p:spPr>
          <a:xfrm>
            <a:off x="692727" y="1764568"/>
            <a:ext cx="8462683" cy="379656"/>
          </a:xfrm>
          <a:prstGeom prst="rect">
            <a:avLst/>
          </a:prstGeom>
          <a:noFill/>
        </p:spPr>
        <p:txBody>
          <a:bodyPr wrap="square">
            <a:spAutoFit/>
          </a:bodyPr>
          <a:lstStyle/>
          <a:p>
            <a:r>
              <a:rPr lang="en-US" sz="1800" b="1" dirty="0">
                <a:solidFill>
                  <a:schemeClr val="accent5">
                    <a:lumMod val="50000"/>
                  </a:schemeClr>
                </a:solidFill>
                <a:latin typeface="+mn-lt"/>
                <a:cs typeface="Times New Roman" pitchFamily="18" charset="0"/>
              </a:rPr>
              <a:t>c. Tính toán tiềm năng TKNL của giải pháp</a:t>
            </a:r>
            <a:endParaRPr lang="en-US" b="1" dirty="0">
              <a:solidFill>
                <a:schemeClr val="accent5">
                  <a:lumMod val="50000"/>
                </a:schemeClr>
              </a:solidFill>
            </a:endParaRPr>
          </a:p>
        </p:txBody>
      </p:sp>
    </p:spTree>
    <p:extLst>
      <p:ext uri="{BB962C8B-B14F-4D97-AF65-F5344CB8AC3E}">
        <p14:creationId xmlns:p14="http://schemas.microsoft.com/office/powerpoint/2010/main" val="19842020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33D18-9762-4E7B-80CA-2F4DF914AE56}"/>
              </a:ext>
            </a:extLst>
          </p:cNvPr>
          <p:cNvSpPr>
            <a:spLocks noGrp="1"/>
          </p:cNvSpPr>
          <p:nvPr>
            <p:ph type="title" idx="4294967295"/>
          </p:nvPr>
        </p:nvSpPr>
        <p:spPr>
          <a:xfrm>
            <a:off x="536862" y="1143236"/>
            <a:ext cx="10972800" cy="495200"/>
          </a:xfrm>
          <a:prstGeom prst="rect">
            <a:avLst/>
          </a:prstGeom>
        </p:spPr>
        <p:txBody>
          <a:bodyPr>
            <a:noAutofit/>
          </a:bodyPr>
          <a:lstStyle/>
          <a:p>
            <a:r>
              <a:rPr lang="en-US" sz="2800" b="1" dirty="0">
                <a:solidFill>
                  <a:schemeClr val="accent1">
                    <a:lumMod val="50000"/>
                  </a:schemeClr>
                </a:solidFill>
                <a:latin typeface="+mn-lt"/>
              </a:rPr>
              <a:t>5. </a:t>
            </a:r>
            <a:r>
              <a:rPr lang="vi-VN" sz="2800" b="1" dirty="0">
                <a:solidFill>
                  <a:schemeClr val="accent1">
                    <a:lumMod val="50000"/>
                  </a:schemeClr>
                </a:solidFill>
                <a:latin typeface="+mn-lt"/>
              </a:rPr>
              <a:t>Lắp biến tần cho các quạt gió calciner 421FN02</a:t>
            </a:r>
            <a:endParaRPr lang="en-US" dirty="0">
              <a:latin typeface="+mn-lt"/>
            </a:endParaRPr>
          </a:p>
        </p:txBody>
      </p:sp>
      <p:sp>
        <p:nvSpPr>
          <p:cNvPr id="4" name="Hình chữ nhật 5">
            <a:extLst>
              <a:ext uri="{FF2B5EF4-FFF2-40B4-BE49-F238E27FC236}">
                <a16:creationId xmlns:a16="http://schemas.microsoft.com/office/drawing/2014/main" id="{5F9773C8-6B31-448F-92E2-A1DC8554BC8D}"/>
              </a:ext>
            </a:extLst>
          </p:cNvPr>
          <p:cNvSpPr/>
          <p:nvPr/>
        </p:nvSpPr>
        <p:spPr>
          <a:xfrm>
            <a:off x="609598" y="2138624"/>
            <a:ext cx="5098027" cy="3328540"/>
          </a:xfrm>
          <a:prstGeom prst="rect">
            <a:avLst/>
          </a:prstGeom>
        </p:spPr>
        <p:txBody>
          <a:bodyPr wrap="square">
            <a:spAutoFit/>
          </a:bodyPr>
          <a:lstStyle/>
          <a:p>
            <a:pPr algn="just">
              <a:lnSpc>
                <a:spcPct val="130000"/>
              </a:lnSpc>
              <a:spcBef>
                <a:spcPts val="300"/>
              </a:spcBef>
              <a:spcAft>
                <a:spcPts val="300"/>
              </a:spcAft>
            </a:pPr>
            <a:r>
              <a:rPr lang="en-US" sz="2000" b="1" dirty="0">
                <a:solidFill>
                  <a:schemeClr val="accent5">
                    <a:lumMod val="50000"/>
                  </a:schemeClr>
                </a:solidFill>
                <a:latin typeface="+mn-lt"/>
                <a:ea typeface="Times New Roman" panose="02020603050405020304" pitchFamily="18" charset="0"/>
              </a:rPr>
              <a:t>a. Hiện trạng</a:t>
            </a:r>
          </a:p>
          <a:p>
            <a:pPr algn="just">
              <a:lnSpc>
                <a:spcPct val="130000"/>
              </a:lnSpc>
              <a:spcBef>
                <a:spcPts val="300"/>
              </a:spcBef>
              <a:spcAft>
                <a:spcPts val="300"/>
              </a:spcAft>
            </a:pPr>
            <a:r>
              <a:rPr lang="en-US" sz="2000" dirty="0">
                <a:latin typeface="+mn-lt"/>
                <a:ea typeface="Times New Roman" panose="02020603050405020304" pitchFamily="18" charset="0"/>
              </a:rPr>
              <a:t>Hệ thống calciner của nhà máy được cấp gió bằng 1 quạt có mã hiệu 421FN02M01 với công suất thiết kế 132 kW, dòng điện định mức </a:t>
            </a:r>
            <a:r>
              <a:rPr lang="en-US" sz="2000" dirty="0" err="1">
                <a:latin typeface="+mn-lt"/>
                <a:ea typeface="Times New Roman" panose="02020603050405020304" pitchFamily="18" charset="0"/>
              </a:rPr>
              <a:t>I</a:t>
            </a:r>
            <a:r>
              <a:rPr lang="en-US" sz="2000" baseline="-25000" dirty="0" err="1">
                <a:latin typeface="+mn-lt"/>
                <a:ea typeface="Times New Roman" panose="02020603050405020304" pitchFamily="18" charset="0"/>
              </a:rPr>
              <a:t>đm</a:t>
            </a:r>
            <a:r>
              <a:rPr lang="en-US" sz="2000" dirty="0">
                <a:latin typeface="+mn-lt"/>
                <a:ea typeface="Times New Roman" panose="02020603050405020304" pitchFamily="18" charset="0"/>
              </a:rPr>
              <a:t> = 231A, tốc độ định mức n = 2975 vòng/phút, điện áp 380V. </a:t>
            </a:r>
            <a:r>
              <a:rPr lang="en-US" sz="2000" dirty="0" err="1">
                <a:latin typeface="+mn-lt"/>
                <a:ea typeface="Times New Roman" panose="02020603050405020304" pitchFamily="18" charset="0"/>
              </a:rPr>
              <a:t>Thông</a:t>
            </a:r>
            <a:r>
              <a:rPr lang="en-US" sz="2000" dirty="0">
                <a:latin typeface="+mn-lt"/>
                <a:ea typeface="Times New Roman" panose="02020603050405020304" pitchFamily="18" charset="0"/>
              </a:rPr>
              <a:t> </a:t>
            </a:r>
            <a:r>
              <a:rPr lang="en-US" sz="2000" dirty="0" err="1">
                <a:latin typeface="+mn-lt"/>
                <a:ea typeface="Times New Roman" panose="02020603050405020304" pitchFamily="18" charset="0"/>
              </a:rPr>
              <a:t>số</a:t>
            </a:r>
            <a:r>
              <a:rPr lang="en-US" sz="2000" dirty="0">
                <a:latin typeface="+mn-lt"/>
                <a:ea typeface="Times New Roman" panose="02020603050405020304" pitchFamily="18" charset="0"/>
              </a:rPr>
              <a:t> </a:t>
            </a:r>
            <a:r>
              <a:rPr lang="en-US" sz="2000" dirty="0" err="1">
                <a:latin typeface="+mn-lt"/>
                <a:ea typeface="Times New Roman" panose="02020603050405020304" pitchFamily="18" charset="0"/>
              </a:rPr>
              <a:t>làm</a:t>
            </a:r>
            <a:r>
              <a:rPr lang="en-US" sz="2000" dirty="0">
                <a:latin typeface="+mn-lt"/>
                <a:ea typeface="Times New Roman" panose="02020603050405020304" pitchFamily="18" charset="0"/>
              </a:rPr>
              <a:t> </a:t>
            </a:r>
            <a:r>
              <a:rPr lang="en-US" sz="2000" dirty="0" err="1">
                <a:latin typeface="+mn-lt"/>
                <a:ea typeface="Times New Roman" panose="02020603050405020304" pitchFamily="18" charset="0"/>
              </a:rPr>
              <a:t>việc</a:t>
            </a:r>
            <a:r>
              <a:rPr lang="en-US" sz="2000" dirty="0">
                <a:latin typeface="+mn-lt"/>
                <a:ea typeface="Times New Roman" panose="02020603050405020304" pitchFamily="18" charset="0"/>
              </a:rPr>
              <a:t>: </a:t>
            </a:r>
            <a:r>
              <a:rPr lang="en-US" sz="2000" dirty="0" err="1">
                <a:latin typeface="+mn-lt"/>
                <a:ea typeface="Times New Roman" panose="02020603050405020304" pitchFamily="18" charset="0"/>
              </a:rPr>
              <a:t>dòng</a:t>
            </a:r>
            <a:r>
              <a:rPr lang="en-US" sz="2000" dirty="0">
                <a:latin typeface="+mn-lt"/>
                <a:ea typeface="Times New Roman" panose="02020603050405020304" pitchFamily="18" charset="0"/>
              </a:rPr>
              <a:t> </a:t>
            </a:r>
            <a:r>
              <a:rPr lang="en-US" sz="2000" dirty="0" err="1">
                <a:latin typeface="+mn-lt"/>
                <a:ea typeface="Times New Roman" panose="02020603050405020304" pitchFamily="18" charset="0"/>
              </a:rPr>
              <a:t>điện</a:t>
            </a:r>
            <a:r>
              <a:rPr lang="en-US" sz="2000" dirty="0">
                <a:latin typeface="+mn-lt"/>
                <a:ea typeface="Times New Roman" panose="02020603050405020304" pitchFamily="18" charset="0"/>
              </a:rPr>
              <a:t> </a:t>
            </a:r>
            <a:r>
              <a:rPr lang="en-US" sz="2000" dirty="0" err="1">
                <a:latin typeface="+mn-lt"/>
                <a:ea typeface="Times New Roman" panose="02020603050405020304" pitchFamily="18" charset="0"/>
              </a:rPr>
              <a:t>làm</a:t>
            </a:r>
            <a:r>
              <a:rPr lang="en-US" sz="2000" dirty="0">
                <a:latin typeface="+mn-lt"/>
                <a:ea typeface="Times New Roman" panose="02020603050405020304" pitchFamily="18" charset="0"/>
              </a:rPr>
              <a:t> </a:t>
            </a:r>
            <a:r>
              <a:rPr lang="en-US" sz="2000" dirty="0" err="1">
                <a:latin typeface="+mn-lt"/>
                <a:ea typeface="Times New Roman" panose="02020603050405020304" pitchFamily="18" charset="0"/>
              </a:rPr>
              <a:t>việc</a:t>
            </a:r>
            <a:r>
              <a:rPr lang="en-US" sz="2000" dirty="0">
                <a:latin typeface="+mn-lt"/>
                <a:ea typeface="Times New Roman" panose="02020603050405020304" pitchFamily="18" charset="0"/>
              </a:rPr>
              <a:t> </a:t>
            </a:r>
            <a:r>
              <a:rPr lang="en-US" sz="2000" dirty="0" err="1">
                <a:latin typeface="+mn-lt"/>
                <a:ea typeface="Times New Roman" panose="02020603050405020304" pitchFamily="18" charset="0"/>
              </a:rPr>
              <a:t>I</a:t>
            </a:r>
            <a:r>
              <a:rPr lang="en-US" sz="2000" baseline="-25000" dirty="0" err="1">
                <a:latin typeface="+mn-lt"/>
                <a:ea typeface="Times New Roman" panose="02020603050405020304" pitchFamily="18" charset="0"/>
              </a:rPr>
              <a:t>lv</a:t>
            </a:r>
            <a:r>
              <a:rPr lang="en-US" sz="2000" baseline="-25000" dirty="0">
                <a:latin typeface="+mn-lt"/>
                <a:ea typeface="Times New Roman" panose="02020603050405020304" pitchFamily="18" charset="0"/>
              </a:rPr>
              <a:t> </a:t>
            </a:r>
            <a:r>
              <a:rPr lang="en-US" sz="2000" dirty="0">
                <a:latin typeface="+mn-lt"/>
                <a:ea typeface="Times New Roman" panose="02020603050405020304" pitchFamily="18" charset="0"/>
              </a:rPr>
              <a:t>= 138, </a:t>
            </a:r>
            <a:r>
              <a:rPr lang="en-US" sz="2000" dirty="0" err="1">
                <a:latin typeface="+mn-lt"/>
                <a:ea typeface="Times New Roman" panose="02020603050405020304" pitchFamily="18" charset="0"/>
              </a:rPr>
              <a:t>công</a:t>
            </a:r>
            <a:r>
              <a:rPr lang="en-US" sz="2000" dirty="0">
                <a:latin typeface="+mn-lt"/>
                <a:ea typeface="Times New Roman" panose="02020603050405020304" pitchFamily="18" charset="0"/>
              </a:rPr>
              <a:t> </a:t>
            </a:r>
            <a:r>
              <a:rPr lang="en-US" sz="2000" dirty="0" err="1">
                <a:latin typeface="+mn-lt"/>
                <a:ea typeface="Times New Roman" panose="02020603050405020304" pitchFamily="18" charset="0"/>
              </a:rPr>
              <a:t>suất</a:t>
            </a:r>
            <a:r>
              <a:rPr lang="en-US" sz="2000" dirty="0">
                <a:latin typeface="+mn-lt"/>
                <a:ea typeface="Times New Roman" panose="02020603050405020304" pitchFamily="18" charset="0"/>
              </a:rPr>
              <a:t> </a:t>
            </a:r>
            <a:r>
              <a:rPr lang="en-US" sz="2000" dirty="0" err="1">
                <a:latin typeface="+mn-lt"/>
                <a:ea typeface="Times New Roman" panose="02020603050405020304" pitchFamily="18" charset="0"/>
              </a:rPr>
              <a:t>tiêu</a:t>
            </a:r>
            <a:r>
              <a:rPr lang="en-US" sz="2000" dirty="0">
                <a:latin typeface="+mn-lt"/>
                <a:ea typeface="Times New Roman" panose="02020603050405020304" pitchFamily="18" charset="0"/>
              </a:rPr>
              <a:t> </a:t>
            </a:r>
            <a:r>
              <a:rPr lang="en-US" sz="2000" dirty="0" err="1">
                <a:latin typeface="+mn-lt"/>
                <a:ea typeface="Times New Roman" panose="02020603050405020304" pitchFamily="18" charset="0"/>
              </a:rPr>
              <a:t>thụ</a:t>
            </a:r>
            <a:r>
              <a:rPr lang="en-US" sz="2000" dirty="0">
                <a:latin typeface="+mn-lt"/>
                <a:ea typeface="Times New Roman" panose="02020603050405020304" pitchFamily="18" charset="0"/>
              </a:rPr>
              <a:t> </a:t>
            </a:r>
            <a:r>
              <a:rPr lang="en-US" sz="2000" dirty="0" err="1">
                <a:latin typeface="+mn-lt"/>
                <a:ea typeface="Times New Roman" panose="02020603050405020304" pitchFamily="18" charset="0"/>
              </a:rPr>
              <a:t>thực</a:t>
            </a:r>
            <a:r>
              <a:rPr lang="en-US" sz="2000" dirty="0">
                <a:latin typeface="+mn-lt"/>
                <a:ea typeface="Times New Roman" panose="02020603050405020304" pitchFamily="18" charset="0"/>
              </a:rPr>
              <a:t> </a:t>
            </a:r>
            <a:r>
              <a:rPr lang="en-US" sz="2000" dirty="0" err="1">
                <a:latin typeface="+mn-lt"/>
                <a:ea typeface="Times New Roman" panose="02020603050405020304" pitchFamily="18" charset="0"/>
              </a:rPr>
              <a:t>tế</a:t>
            </a:r>
            <a:r>
              <a:rPr lang="en-US" sz="2000" dirty="0">
                <a:latin typeface="+mn-lt"/>
                <a:ea typeface="Times New Roman" panose="02020603050405020304" pitchFamily="18" charset="0"/>
              </a:rPr>
              <a:t> </a:t>
            </a:r>
            <a:r>
              <a:rPr lang="en-US" sz="2000" dirty="0" err="1">
                <a:latin typeface="+mn-lt"/>
                <a:ea typeface="Times New Roman" panose="02020603050405020304" pitchFamily="18" charset="0"/>
              </a:rPr>
              <a:t>khoảng</a:t>
            </a:r>
            <a:r>
              <a:rPr lang="en-US" sz="2000" dirty="0">
                <a:latin typeface="+mn-lt"/>
                <a:ea typeface="Times New Roman" panose="02020603050405020304" pitchFamily="18" charset="0"/>
              </a:rPr>
              <a:t> 70 kW.</a:t>
            </a:r>
            <a:endParaRPr lang="en-US" sz="2000" dirty="0">
              <a:effectLst/>
              <a:latin typeface="+mn-lt"/>
              <a:ea typeface="Times New Roman" panose="02020603050405020304" pitchFamily="18" charset="0"/>
            </a:endParaRPr>
          </a:p>
        </p:txBody>
      </p:sp>
      <p:pic>
        <p:nvPicPr>
          <p:cNvPr id="5" name="Picture 3">
            <a:extLst>
              <a:ext uri="{FF2B5EF4-FFF2-40B4-BE49-F238E27FC236}">
                <a16:creationId xmlns:a16="http://schemas.microsoft.com/office/drawing/2014/main" id="{2022BCB2-DEF5-474F-9305-D714E14D38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4376" y="2058395"/>
            <a:ext cx="5098022" cy="40994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76044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a:extLst>
              <a:ext uri="{FF2B5EF4-FFF2-40B4-BE49-F238E27FC236}">
                <a16:creationId xmlns:a16="http://schemas.microsoft.com/office/drawing/2014/main" id="{B5653871-E202-4BCE-89BE-262DF1ACE8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3366"/>
          <a:stretch>
            <a:fillRect/>
          </a:stretch>
        </p:blipFill>
        <p:spPr bwMode="auto">
          <a:xfrm>
            <a:off x="6592307" y="1838751"/>
            <a:ext cx="5031657" cy="4081146"/>
          </a:xfrm>
          <a:prstGeom prst="rect">
            <a:avLst/>
          </a:prstGeom>
          <a:noFill/>
          <a:extLst>
            <a:ext uri="{909E8E84-426E-40DD-AFC4-6F175D3DCCD1}">
              <a14:hiddenFill xmlns:a14="http://schemas.microsoft.com/office/drawing/2010/main">
                <a:solidFill>
                  <a:srgbClr val="FFFFFF"/>
                </a:solidFill>
              </a14:hiddenFill>
            </a:ext>
          </a:extLst>
        </p:spPr>
      </p:pic>
      <p:sp>
        <p:nvSpPr>
          <p:cNvPr id="5" name="Hình chữ nhật 4">
            <a:extLst>
              <a:ext uri="{FF2B5EF4-FFF2-40B4-BE49-F238E27FC236}">
                <a16:creationId xmlns:a16="http://schemas.microsoft.com/office/drawing/2014/main" id="{9DA9F44D-6A83-4309-A5F5-AA894CC5562D}"/>
              </a:ext>
            </a:extLst>
          </p:cNvPr>
          <p:cNvSpPr/>
          <p:nvPr/>
        </p:nvSpPr>
        <p:spPr>
          <a:xfrm>
            <a:off x="568036" y="2093239"/>
            <a:ext cx="5031657" cy="2806409"/>
          </a:xfrm>
          <a:prstGeom prst="rect">
            <a:avLst/>
          </a:prstGeom>
        </p:spPr>
        <p:txBody>
          <a:bodyPr wrap="square">
            <a:spAutoFit/>
          </a:bodyPr>
          <a:lstStyle/>
          <a:p>
            <a:pPr algn="just">
              <a:lnSpc>
                <a:spcPct val="130000"/>
              </a:lnSpc>
              <a:spcBef>
                <a:spcPts val="300"/>
              </a:spcBef>
              <a:spcAft>
                <a:spcPts val="300"/>
              </a:spcAft>
            </a:pPr>
            <a:r>
              <a:rPr lang="vi-VN" sz="1800" b="1" dirty="0">
                <a:latin typeface="+mn-lt"/>
                <a:ea typeface="Times New Roman" panose="02020603050405020304" pitchFamily="18" charset="0"/>
              </a:rPr>
              <a:t>Theo đặc tính của quạt ta có:</a:t>
            </a:r>
            <a:endParaRPr lang="en-US" sz="1800" b="1" dirty="0">
              <a:latin typeface="+mn-lt"/>
              <a:ea typeface="Times New Roman" panose="02020603050405020304" pitchFamily="18" charset="0"/>
            </a:endParaRPr>
          </a:p>
          <a:p>
            <a:pPr algn="just">
              <a:lnSpc>
                <a:spcPct val="130000"/>
              </a:lnSpc>
              <a:spcBef>
                <a:spcPts val="300"/>
              </a:spcBef>
              <a:spcAft>
                <a:spcPts val="300"/>
              </a:spcAft>
            </a:pPr>
            <a:r>
              <a:rPr lang="es-ES_tradnl" sz="1800" dirty="0">
                <a:latin typeface="+mn-lt"/>
                <a:ea typeface="Times New Roman" panose="02020603050405020304" pitchFamily="18" charset="0"/>
              </a:rPr>
              <a:t>    Q1 / Q2 = n1 / n2	: </a:t>
            </a:r>
            <a:r>
              <a:rPr lang="es-ES_tradnl" sz="1800" dirty="0" err="1">
                <a:latin typeface="+mn-lt"/>
                <a:ea typeface="Times New Roman" panose="02020603050405020304" pitchFamily="18" charset="0"/>
              </a:rPr>
              <a:t>Lưu</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lượng</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tỷ</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lệ</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thuận</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với</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tốc</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độ</a:t>
            </a:r>
            <a:endParaRPr lang="en-US" sz="1800" dirty="0">
              <a:latin typeface="+mn-lt"/>
              <a:ea typeface="Times New Roman" panose="02020603050405020304" pitchFamily="18" charset="0"/>
            </a:endParaRPr>
          </a:p>
          <a:p>
            <a:pPr algn="just">
              <a:lnSpc>
                <a:spcPct val="130000"/>
              </a:lnSpc>
              <a:spcBef>
                <a:spcPts val="300"/>
              </a:spcBef>
              <a:spcAft>
                <a:spcPts val="300"/>
              </a:spcAft>
            </a:pPr>
            <a:r>
              <a:rPr lang="es-ES_tradnl" sz="1800" dirty="0">
                <a:latin typeface="+mn-lt"/>
                <a:ea typeface="Times New Roman" panose="02020603050405020304" pitchFamily="18" charset="0"/>
              </a:rPr>
              <a:t>    H1 / H2 = (n1 / n2)</a:t>
            </a:r>
            <a:r>
              <a:rPr lang="es-ES_tradnl" sz="1800" baseline="30000" dirty="0">
                <a:latin typeface="+mn-lt"/>
                <a:ea typeface="Times New Roman" panose="02020603050405020304" pitchFamily="18" charset="0"/>
              </a:rPr>
              <a:t>2	</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Áp</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suất</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tỷ</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lệ</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với</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bình</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phương</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tốc</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độ</a:t>
            </a:r>
            <a:endParaRPr lang="en-US" sz="1800" dirty="0">
              <a:latin typeface="+mn-lt"/>
              <a:ea typeface="Times New Roman" panose="02020603050405020304" pitchFamily="18" charset="0"/>
            </a:endParaRPr>
          </a:p>
          <a:p>
            <a:pPr algn="just">
              <a:lnSpc>
                <a:spcPct val="130000"/>
              </a:lnSpc>
              <a:spcBef>
                <a:spcPts val="300"/>
              </a:spcBef>
              <a:spcAft>
                <a:spcPts val="300"/>
              </a:spcAft>
            </a:pPr>
            <a:r>
              <a:rPr lang="es-ES_tradnl" sz="1800" dirty="0">
                <a:latin typeface="+mn-lt"/>
                <a:ea typeface="Times New Roman" panose="02020603050405020304" pitchFamily="18" charset="0"/>
              </a:rPr>
              <a:t>    P1 / P2 = (n1 / n2)</a:t>
            </a:r>
            <a:r>
              <a:rPr lang="es-ES_tradnl" sz="1800" baseline="30000" dirty="0">
                <a:latin typeface="+mn-lt"/>
                <a:ea typeface="Times New Roman" panose="02020603050405020304" pitchFamily="18" charset="0"/>
              </a:rPr>
              <a:t>3	</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Công</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suất</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tỷ</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lệ</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với</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lập</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phương</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tốc</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độ</a:t>
            </a:r>
            <a:endParaRPr lang="en-US" sz="1800" dirty="0">
              <a:effectLst/>
              <a:latin typeface="+mn-lt"/>
              <a:ea typeface="Times New Roman" panose="02020603050405020304" pitchFamily="18" charset="0"/>
            </a:endParaRPr>
          </a:p>
        </p:txBody>
      </p:sp>
      <p:sp>
        <p:nvSpPr>
          <p:cNvPr id="6" name="Title 1">
            <a:extLst>
              <a:ext uri="{FF2B5EF4-FFF2-40B4-BE49-F238E27FC236}">
                <a16:creationId xmlns:a16="http://schemas.microsoft.com/office/drawing/2014/main" id="{22D15338-23B4-7A17-B1B5-C4314DA0219B}"/>
              </a:ext>
            </a:extLst>
          </p:cNvPr>
          <p:cNvSpPr>
            <a:spLocks noGrp="1"/>
          </p:cNvSpPr>
          <p:nvPr>
            <p:ph type="title" idx="4294967295"/>
          </p:nvPr>
        </p:nvSpPr>
        <p:spPr>
          <a:xfrm>
            <a:off x="568036" y="989977"/>
            <a:ext cx="10972800" cy="495200"/>
          </a:xfrm>
          <a:prstGeom prst="rect">
            <a:avLst/>
          </a:prstGeom>
        </p:spPr>
        <p:txBody>
          <a:bodyPr>
            <a:noAutofit/>
          </a:bodyPr>
          <a:lstStyle/>
          <a:p>
            <a:r>
              <a:rPr lang="en-US" sz="2800" b="1" dirty="0">
                <a:solidFill>
                  <a:schemeClr val="accent1">
                    <a:lumMod val="50000"/>
                  </a:schemeClr>
                </a:solidFill>
                <a:latin typeface="+mn-lt"/>
              </a:rPr>
              <a:t>5. </a:t>
            </a:r>
            <a:r>
              <a:rPr lang="vi-VN" sz="2800" b="1" dirty="0">
                <a:solidFill>
                  <a:schemeClr val="accent1">
                    <a:lumMod val="50000"/>
                  </a:schemeClr>
                </a:solidFill>
                <a:latin typeface="+mn-lt"/>
              </a:rPr>
              <a:t>Lắp biến tần cho các quạt gió calciner 421FN02</a:t>
            </a:r>
            <a:endParaRPr lang="en-US" dirty="0">
              <a:latin typeface="+mn-lt"/>
            </a:endParaRPr>
          </a:p>
        </p:txBody>
      </p:sp>
      <p:sp>
        <p:nvSpPr>
          <p:cNvPr id="8" name="TextBox 7">
            <a:extLst>
              <a:ext uri="{FF2B5EF4-FFF2-40B4-BE49-F238E27FC236}">
                <a16:creationId xmlns:a16="http://schemas.microsoft.com/office/drawing/2014/main" id="{CF41C650-C07A-414E-9099-7B180EA79ECD}"/>
              </a:ext>
            </a:extLst>
          </p:cNvPr>
          <p:cNvSpPr txBox="1"/>
          <p:nvPr/>
        </p:nvSpPr>
        <p:spPr>
          <a:xfrm>
            <a:off x="568036" y="1581275"/>
            <a:ext cx="6097772" cy="414985"/>
          </a:xfrm>
          <a:prstGeom prst="rect">
            <a:avLst/>
          </a:prstGeom>
          <a:noFill/>
        </p:spPr>
        <p:txBody>
          <a:bodyPr wrap="square">
            <a:spAutoFit/>
          </a:bodyPr>
          <a:lstStyle/>
          <a:p>
            <a:pPr algn="just">
              <a:lnSpc>
                <a:spcPct val="130000"/>
              </a:lnSpc>
              <a:spcBef>
                <a:spcPts val="300"/>
              </a:spcBef>
              <a:spcAft>
                <a:spcPts val="300"/>
              </a:spcAft>
            </a:pPr>
            <a:r>
              <a:rPr lang="en-US" sz="1800" b="1" dirty="0">
                <a:solidFill>
                  <a:schemeClr val="accent5">
                    <a:lumMod val="50000"/>
                  </a:schemeClr>
                </a:solidFill>
                <a:latin typeface="+mn-lt"/>
                <a:ea typeface="Times New Roman" panose="02020603050405020304" pitchFamily="18" charset="0"/>
              </a:rPr>
              <a:t>b. Mô tả giải pháp</a:t>
            </a:r>
          </a:p>
        </p:txBody>
      </p:sp>
      <p:sp>
        <p:nvSpPr>
          <p:cNvPr id="9" name="Hình chữ nhật 5">
            <a:extLst>
              <a:ext uri="{FF2B5EF4-FFF2-40B4-BE49-F238E27FC236}">
                <a16:creationId xmlns:a16="http://schemas.microsoft.com/office/drawing/2014/main" id="{04E6E62C-CA9C-4915-9D42-1857C14D46FB}"/>
              </a:ext>
            </a:extLst>
          </p:cNvPr>
          <p:cNvSpPr/>
          <p:nvPr/>
        </p:nvSpPr>
        <p:spPr>
          <a:xfrm>
            <a:off x="1" y="5068958"/>
            <a:ext cx="6096000" cy="850939"/>
          </a:xfrm>
          <a:prstGeom prst="rect">
            <a:avLst/>
          </a:prstGeom>
        </p:spPr>
        <p:txBody>
          <a:bodyPr wrap="square">
            <a:spAutoFit/>
          </a:bodyPr>
          <a:lstStyle/>
          <a:p>
            <a:pPr marL="457200">
              <a:lnSpc>
                <a:spcPct val="130000"/>
              </a:lnSpc>
              <a:spcBef>
                <a:spcPts val="300"/>
              </a:spcBef>
              <a:spcAft>
                <a:spcPts val="300"/>
              </a:spcAft>
            </a:pPr>
            <a:r>
              <a:rPr lang="en-US" sz="2000" dirty="0">
                <a:latin typeface="+mn-lt"/>
                <a:cs typeface="Times New Roman" panose="02020603050405020304" pitchFamily="18" charset="0"/>
              </a:rPr>
              <a:t>Đề xuất giải pháp: Lắp biến tần 01 động cơ quạt (421FN02) công suất 132 kW điện áp vào 380V. </a:t>
            </a:r>
          </a:p>
        </p:txBody>
      </p:sp>
    </p:spTree>
    <p:extLst>
      <p:ext uri="{BB962C8B-B14F-4D97-AF65-F5344CB8AC3E}">
        <p14:creationId xmlns:p14="http://schemas.microsoft.com/office/powerpoint/2010/main" val="15146044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nh chữ nhật 5">
            <a:extLst>
              <a:ext uri="{FF2B5EF4-FFF2-40B4-BE49-F238E27FC236}">
                <a16:creationId xmlns:a16="http://schemas.microsoft.com/office/drawing/2014/main" id="{1558ECFB-9FDE-426D-8676-0E452BEDFAB0}"/>
              </a:ext>
            </a:extLst>
          </p:cNvPr>
          <p:cNvSpPr/>
          <p:nvPr/>
        </p:nvSpPr>
        <p:spPr>
          <a:xfrm>
            <a:off x="293963" y="2264955"/>
            <a:ext cx="11361171" cy="450829"/>
          </a:xfrm>
          <a:prstGeom prst="rect">
            <a:avLst/>
          </a:prstGeom>
        </p:spPr>
        <p:txBody>
          <a:bodyPr wrap="square">
            <a:spAutoFit/>
          </a:bodyPr>
          <a:lstStyle/>
          <a:p>
            <a:pPr marL="457200">
              <a:lnSpc>
                <a:spcPct val="130000"/>
              </a:lnSpc>
              <a:spcBef>
                <a:spcPts val="300"/>
              </a:spcBef>
              <a:spcAft>
                <a:spcPts val="300"/>
              </a:spcAft>
            </a:pPr>
            <a:r>
              <a:rPr lang="en-US" sz="2000" dirty="0">
                <a:latin typeface="+mn-lt"/>
                <a:cs typeface="Times New Roman" panose="02020603050405020304" pitchFamily="18" charset="0"/>
              </a:rPr>
              <a:t>Lắp biến tần 01 động cơ quạt (421FN02) công suất 132 kW điện áp vào 380V. </a:t>
            </a:r>
          </a:p>
        </p:txBody>
      </p:sp>
      <p:sp>
        <p:nvSpPr>
          <p:cNvPr id="5" name="Hình chữ nhật 9">
            <a:extLst>
              <a:ext uri="{FF2B5EF4-FFF2-40B4-BE49-F238E27FC236}">
                <a16:creationId xmlns:a16="http://schemas.microsoft.com/office/drawing/2014/main" id="{EABC6342-6A0A-4F2F-97FB-9B801FB901EE}"/>
              </a:ext>
            </a:extLst>
          </p:cNvPr>
          <p:cNvSpPr/>
          <p:nvPr/>
        </p:nvSpPr>
        <p:spPr>
          <a:xfrm>
            <a:off x="2511135" y="6478922"/>
            <a:ext cx="7315200" cy="379078"/>
          </a:xfrm>
          <a:prstGeom prst="rect">
            <a:avLst/>
          </a:prstGeom>
        </p:spPr>
        <p:txBody>
          <a:bodyPr wrap="square">
            <a:spAutoFit/>
          </a:bodyPr>
          <a:lstStyle/>
          <a:p>
            <a:pPr algn="ctr">
              <a:lnSpc>
                <a:spcPct val="130000"/>
              </a:lnSpc>
              <a:spcBef>
                <a:spcPts val="300"/>
              </a:spcBef>
              <a:spcAft>
                <a:spcPts val="300"/>
              </a:spcAft>
              <a:tabLst>
                <a:tab pos="5715000" algn="l"/>
              </a:tabLst>
            </a:pPr>
            <a:r>
              <a:rPr lang="x-none" sz="1600" b="1" dirty="0">
                <a:latin typeface="+mn-lt"/>
                <a:ea typeface="Times New Roman" panose="02020603050405020304" pitchFamily="18" charset="0"/>
              </a:rPr>
              <a:t>Bảng tính tiềm năng tiết kiệm năng lượng cho giải pháp</a:t>
            </a:r>
            <a:endParaRPr lang="en-US" sz="1600" b="1" dirty="0">
              <a:effectLst/>
              <a:latin typeface="+mn-lt"/>
              <a:ea typeface="Times New Roman" panose="02020603050405020304" pitchFamily="18" charset="0"/>
            </a:endParaRPr>
          </a:p>
        </p:txBody>
      </p:sp>
      <p:graphicFrame>
        <p:nvGraphicFramePr>
          <p:cNvPr id="6" name="Bảng 6">
            <a:extLst>
              <a:ext uri="{FF2B5EF4-FFF2-40B4-BE49-F238E27FC236}">
                <a16:creationId xmlns:a16="http://schemas.microsoft.com/office/drawing/2014/main" id="{7FBB8230-3D55-4EC3-A219-F539D6CAE4EB}"/>
              </a:ext>
            </a:extLst>
          </p:cNvPr>
          <p:cNvGraphicFramePr>
            <a:graphicFrameLocks noGrp="1"/>
          </p:cNvGraphicFramePr>
          <p:nvPr>
            <p:extLst>
              <p:ext uri="{D42A27DB-BD31-4B8C-83A1-F6EECF244321}">
                <p14:modId xmlns:p14="http://schemas.microsoft.com/office/powerpoint/2010/main" val="3788846910"/>
              </p:ext>
            </p:extLst>
          </p:nvPr>
        </p:nvGraphicFramePr>
        <p:xfrm>
          <a:off x="1078084" y="2810068"/>
          <a:ext cx="9792927" cy="3668854"/>
        </p:xfrm>
        <a:graphic>
          <a:graphicData uri="http://schemas.openxmlformats.org/drawingml/2006/table">
            <a:tbl>
              <a:tblPr firstRow="1" firstCol="1" bandRow="1">
                <a:tableStyleId>{5C22544A-7EE6-4342-B048-85BDC9FD1C3A}</a:tableStyleId>
              </a:tblPr>
              <a:tblGrid>
                <a:gridCol w="821299">
                  <a:extLst>
                    <a:ext uri="{9D8B030D-6E8A-4147-A177-3AD203B41FA5}">
                      <a16:colId xmlns:a16="http://schemas.microsoft.com/office/drawing/2014/main" val="20000"/>
                    </a:ext>
                  </a:extLst>
                </a:gridCol>
                <a:gridCol w="5755589">
                  <a:extLst>
                    <a:ext uri="{9D8B030D-6E8A-4147-A177-3AD203B41FA5}">
                      <a16:colId xmlns:a16="http://schemas.microsoft.com/office/drawing/2014/main" val="20001"/>
                    </a:ext>
                  </a:extLst>
                </a:gridCol>
                <a:gridCol w="1665294">
                  <a:extLst>
                    <a:ext uri="{9D8B030D-6E8A-4147-A177-3AD203B41FA5}">
                      <a16:colId xmlns:a16="http://schemas.microsoft.com/office/drawing/2014/main" val="20002"/>
                    </a:ext>
                  </a:extLst>
                </a:gridCol>
                <a:gridCol w="1550745">
                  <a:extLst>
                    <a:ext uri="{9D8B030D-6E8A-4147-A177-3AD203B41FA5}">
                      <a16:colId xmlns:a16="http://schemas.microsoft.com/office/drawing/2014/main" val="20003"/>
                    </a:ext>
                  </a:extLst>
                </a:gridCol>
              </a:tblGrid>
              <a:tr h="254408">
                <a:tc>
                  <a:txBody>
                    <a:bodyPr/>
                    <a:lstStyle/>
                    <a:p>
                      <a:pPr algn="ctr">
                        <a:spcBef>
                          <a:spcPts val="200"/>
                        </a:spcBef>
                        <a:spcAft>
                          <a:spcPts val="200"/>
                        </a:spcAft>
                      </a:pPr>
                      <a:r>
                        <a:rPr lang="en-US" sz="1600" dirty="0">
                          <a:effectLst/>
                          <a:latin typeface="+mn-lt"/>
                          <a:cs typeface="Times New Roman" panose="02020603050405020304" pitchFamily="18" charset="0"/>
                        </a:rPr>
                        <a:t>TT</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200"/>
                        </a:spcBef>
                        <a:spcAft>
                          <a:spcPts val="200"/>
                        </a:spcAft>
                      </a:pPr>
                      <a:r>
                        <a:rPr lang="en-US" sz="1600">
                          <a:effectLst/>
                          <a:latin typeface="+mn-lt"/>
                          <a:cs typeface="Times New Roman" panose="02020603050405020304" pitchFamily="18" charset="0"/>
                        </a:rPr>
                        <a:t>THÔNG SỐ</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200"/>
                        </a:spcBef>
                        <a:spcAft>
                          <a:spcPts val="200"/>
                        </a:spcAft>
                      </a:pPr>
                      <a:r>
                        <a:rPr lang="en-US" sz="1600">
                          <a:effectLst/>
                          <a:latin typeface="+mn-lt"/>
                          <a:cs typeface="Times New Roman" panose="02020603050405020304" pitchFamily="18" charset="0"/>
                        </a:rPr>
                        <a:t>ĐƠN VỊ</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200"/>
                        </a:spcBef>
                        <a:spcAft>
                          <a:spcPts val="200"/>
                        </a:spcAft>
                      </a:pPr>
                      <a:r>
                        <a:rPr lang="en-US" sz="1600">
                          <a:effectLst/>
                          <a:latin typeface="+mn-lt"/>
                          <a:cs typeface="Times New Roman" panose="02020603050405020304" pitchFamily="18" charset="0"/>
                        </a:rPr>
                        <a:t>GIÁ TRỊ</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254408">
                <a:tc>
                  <a:txBody>
                    <a:bodyPr/>
                    <a:lstStyle/>
                    <a:p>
                      <a:pPr algn="ctr">
                        <a:spcBef>
                          <a:spcPts val="200"/>
                        </a:spcBef>
                        <a:spcAft>
                          <a:spcPts val="200"/>
                        </a:spcAft>
                      </a:pPr>
                      <a:r>
                        <a:rPr lang="en-US" sz="1600">
                          <a:effectLst/>
                          <a:latin typeface="+mn-lt"/>
                          <a:cs typeface="Times New Roman" panose="02020603050405020304" pitchFamily="18" charset="0"/>
                        </a:rPr>
                        <a:t>1</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dirty="0" err="1">
                          <a:effectLst/>
                          <a:latin typeface="+mn-lt"/>
                          <a:cs typeface="Times New Roman" panose="02020603050405020304" pitchFamily="18" charset="0"/>
                        </a:rPr>
                        <a:t>Số</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giờ</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vận</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hành</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trung</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bình</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trong</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ngày</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giờ</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24</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254408">
                <a:tc>
                  <a:txBody>
                    <a:bodyPr/>
                    <a:lstStyle/>
                    <a:p>
                      <a:pPr algn="ctr">
                        <a:spcBef>
                          <a:spcPts val="200"/>
                        </a:spcBef>
                        <a:spcAft>
                          <a:spcPts val="200"/>
                        </a:spcAft>
                      </a:pPr>
                      <a:r>
                        <a:rPr lang="en-US" sz="1600">
                          <a:effectLst/>
                          <a:latin typeface="+mn-lt"/>
                          <a:cs typeface="Times New Roman" panose="02020603050405020304" pitchFamily="18" charset="0"/>
                        </a:rPr>
                        <a:t>2</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Số ngày hoạt động trung bình trong năm</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ngày</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330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254408">
                <a:tc>
                  <a:txBody>
                    <a:bodyPr/>
                    <a:lstStyle/>
                    <a:p>
                      <a:pPr algn="ctr">
                        <a:spcBef>
                          <a:spcPts val="200"/>
                        </a:spcBef>
                        <a:spcAft>
                          <a:spcPts val="200"/>
                        </a:spcAft>
                      </a:pPr>
                      <a:r>
                        <a:rPr lang="en-US" sz="1600">
                          <a:effectLst/>
                          <a:latin typeface="+mn-lt"/>
                          <a:cs typeface="Times New Roman" panose="02020603050405020304" pitchFamily="18" charset="0"/>
                        </a:rPr>
                        <a:t>3</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Tổng công suất định mức của các thiết bị</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kW</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132</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508816">
                <a:tc>
                  <a:txBody>
                    <a:bodyPr/>
                    <a:lstStyle/>
                    <a:p>
                      <a:pPr algn="ctr">
                        <a:spcBef>
                          <a:spcPts val="200"/>
                        </a:spcBef>
                        <a:spcAft>
                          <a:spcPts val="200"/>
                        </a:spcAft>
                      </a:pPr>
                      <a:r>
                        <a:rPr lang="en-US" sz="1600">
                          <a:effectLst/>
                          <a:latin typeface="+mn-lt"/>
                          <a:cs typeface="Times New Roman" panose="02020603050405020304" pitchFamily="18" charset="0"/>
                        </a:rPr>
                        <a:t>4</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dirty="0" err="1">
                          <a:effectLst/>
                          <a:latin typeface="+mn-lt"/>
                          <a:cs typeface="Times New Roman" panose="02020603050405020304" pitchFamily="18" charset="0"/>
                        </a:rPr>
                        <a:t>Tổng</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công</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suất</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trung</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bình</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thực</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tế</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của</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các</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thiết</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bị</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kW</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70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296980">
                <a:tc>
                  <a:txBody>
                    <a:bodyPr/>
                    <a:lstStyle/>
                    <a:p>
                      <a:pPr algn="ctr">
                        <a:spcBef>
                          <a:spcPts val="200"/>
                        </a:spcBef>
                        <a:spcAft>
                          <a:spcPts val="200"/>
                        </a:spcAft>
                      </a:pPr>
                      <a:r>
                        <a:rPr lang="en-US" sz="1600">
                          <a:effectLst/>
                          <a:latin typeface="+mn-lt"/>
                          <a:cs typeface="Times New Roman" panose="02020603050405020304" pitchFamily="18" charset="0"/>
                        </a:rPr>
                        <a:t>5</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Điện năng tiêu thụ của phương án cơ sở</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kWh/năm</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554.400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r h="508816">
                <a:tc>
                  <a:txBody>
                    <a:bodyPr/>
                    <a:lstStyle/>
                    <a:p>
                      <a:pPr algn="ctr">
                        <a:spcBef>
                          <a:spcPts val="200"/>
                        </a:spcBef>
                        <a:spcAft>
                          <a:spcPts val="200"/>
                        </a:spcAft>
                      </a:pPr>
                      <a:r>
                        <a:rPr lang="en-US" sz="1600">
                          <a:effectLst/>
                          <a:latin typeface="+mn-lt"/>
                          <a:cs typeface="Times New Roman" panose="02020603050405020304" pitchFamily="18" charset="0"/>
                        </a:rPr>
                        <a:t>6</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Tỷ lệ phần trăm tiết kiệm được so với phương án cơ sở</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25,0%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6"/>
                  </a:ext>
                </a:extLst>
              </a:tr>
              <a:tr h="508816">
                <a:tc>
                  <a:txBody>
                    <a:bodyPr/>
                    <a:lstStyle/>
                    <a:p>
                      <a:pPr algn="ctr">
                        <a:spcBef>
                          <a:spcPts val="200"/>
                        </a:spcBef>
                        <a:spcAft>
                          <a:spcPts val="200"/>
                        </a:spcAft>
                      </a:pPr>
                      <a:r>
                        <a:rPr lang="en-US" sz="1600">
                          <a:effectLst/>
                          <a:latin typeface="+mn-lt"/>
                          <a:cs typeface="Times New Roman" panose="02020603050405020304" pitchFamily="18" charset="0"/>
                        </a:rPr>
                        <a:t>7</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Điện năng tiêu thụ sau khi thực hiện giải pháp</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kWh/năm</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415.800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7"/>
                  </a:ext>
                </a:extLst>
              </a:tr>
              <a:tr h="508816">
                <a:tc>
                  <a:txBody>
                    <a:bodyPr/>
                    <a:lstStyle/>
                    <a:p>
                      <a:pPr algn="ctr">
                        <a:spcBef>
                          <a:spcPts val="200"/>
                        </a:spcBef>
                        <a:spcAft>
                          <a:spcPts val="200"/>
                        </a:spcAft>
                      </a:pPr>
                      <a:r>
                        <a:rPr lang="en-US" sz="1600">
                          <a:effectLst/>
                          <a:latin typeface="+mn-lt"/>
                          <a:cs typeface="Times New Roman" panose="02020603050405020304" pitchFamily="18" charset="0"/>
                        </a:rPr>
                        <a:t>8</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Điện năng tiết kiệm được sau khi thực hiện giải pháp</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kWh/năm</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138.600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8"/>
                  </a:ext>
                </a:extLst>
              </a:tr>
              <a:tr h="318978">
                <a:tc>
                  <a:txBody>
                    <a:bodyPr/>
                    <a:lstStyle/>
                    <a:p>
                      <a:pPr algn="ctr">
                        <a:spcBef>
                          <a:spcPts val="200"/>
                        </a:spcBef>
                        <a:spcAft>
                          <a:spcPts val="200"/>
                        </a:spcAft>
                      </a:pPr>
                      <a:r>
                        <a:rPr lang="en-US" sz="1600">
                          <a:effectLst/>
                          <a:latin typeface="+mn-lt"/>
                          <a:cs typeface="Times New Roman" panose="02020603050405020304" pitchFamily="18" charset="0"/>
                        </a:rPr>
                        <a:t>9</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dirty="0">
                          <a:effectLst/>
                          <a:latin typeface="+mn-lt"/>
                          <a:cs typeface="Times New Roman" panose="02020603050405020304" pitchFamily="18" charset="0"/>
                        </a:rPr>
                        <a:t>Giảm phát thải khí CO</a:t>
                      </a:r>
                      <a:r>
                        <a:rPr lang="en-US" sz="1600" baseline="-25000" dirty="0">
                          <a:effectLst/>
                          <a:latin typeface="+mn-lt"/>
                          <a:cs typeface="Times New Roman" panose="02020603050405020304" pitchFamily="18" charset="0"/>
                        </a:rPr>
                        <a:t>2</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dirty="0">
                          <a:effectLst/>
                          <a:latin typeface="+mn-lt"/>
                          <a:cs typeface="Times New Roman" panose="02020603050405020304" pitchFamily="18" charset="0"/>
                        </a:rPr>
                        <a:t>tấn/năm</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dirty="0">
                          <a:effectLst/>
                          <a:latin typeface="+mn-lt"/>
                          <a:cs typeface="Times New Roman" panose="02020603050405020304" pitchFamily="18" charset="0"/>
                        </a:rPr>
                        <a:t>75,0</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9"/>
                  </a:ext>
                </a:extLst>
              </a:tr>
            </a:tbl>
          </a:graphicData>
        </a:graphic>
      </p:graphicFrame>
      <p:sp>
        <p:nvSpPr>
          <p:cNvPr id="7" name="Title 1">
            <a:extLst>
              <a:ext uri="{FF2B5EF4-FFF2-40B4-BE49-F238E27FC236}">
                <a16:creationId xmlns:a16="http://schemas.microsoft.com/office/drawing/2014/main" id="{A7C4F386-3A59-C5FB-6F64-4B31D0C8AB18}"/>
              </a:ext>
            </a:extLst>
          </p:cNvPr>
          <p:cNvSpPr>
            <a:spLocks noGrp="1"/>
          </p:cNvSpPr>
          <p:nvPr>
            <p:ph type="title" idx="4294967295"/>
          </p:nvPr>
        </p:nvSpPr>
        <p:spPr>
          <a:xfrm>
            <a:off x="682335" y="1150016"/>
            <a:ext cx="10972800" cy="495200"/>
          </a:xfrm>
          <a:prstGeom prst="rect">
            <a:avLst/>
          </a:prstGeom>
        </p:spPr>
        <p:txBody>
          <a:bodyPr>
            <a:noAutofit/>
          </a:bodyPr>
          <a:lstStyle/>
          <a:p>
            <a:r>
              <a:rPr lang="en-US" sz="2400" b="1" dirty="0">
                <a:solidFill>
                  <a:schemeClr val="accent1">
                    <a:lumMod val="50000"/>
                  </a:schemeClr>
                </a:solidFill>
                <a:latin typeface="+mn-lt"/>
              </a:rPr>
              <a:t>5. Lắp biến tần cho các quạt gió calciner 421FN02</a:t>
            </a:r>
          </a:p>
        </p:txBody>
      </p:sp>
      <p:sp>
        <p:nvSpPr>
          <p:cNvPr id="9" name="TextBox 8">
            <a:extLst>
              <a:ext uri="{FF2B5EF4-FFF2-40B4-BE49-F238E27FC236}">
                <a16:creationId xmlns:a16="http://schemas.microsoft.com/office/drawing/2014/main" id="{3C03E65C-B602-4B9A-9E49-3C583EAA0AD5}"/>
              </a:ext>
            </a:extLst>
          </p:cNvPr>
          <p:cNvSpPr txBox="1"/>
          <p:nvPr/>
        </p:nvSpPr>
        <p:spPr>
          <a:xfrm>
            <a:off x="682335" y="1765257"/>
            <a:ext cx="8462683" cy="379656"/>
          </a:xfrm>
          <a:prstGeom prst="rect">
            <a:avLst/>
          </a:prstGeom>
          <a:noFill/>
        </p:spPr>
        <p:txBody>
          <a:bodyPr wrap="square">
            <a:spAutoFit/>
          </a:bodyPr>
          <a:lstStyle/>
          <a:p>
            <a:r>
              <a:rPr lang="en-US" sz="1800" b="1" dirty="0">
                <a:solidFill>
                  <a:schemeClr val="accent5">
                    <a:lumMod val="50000"/>
                  </a:schemeClr>
                </a:solidFill>
                <a:latin typeface="+mn-lt"/>
                <a:cs typeface="Times New Roman" pitchFamily="18" charset="0"/>
              </a:rPr>
              <a:t>b. Tính toán tiềm năng TKNL của giải pháp</a:t>
            </a:r>
            <a:endParaRPr lang="en-US" b="1" dirty="0">
              <a:solidFill>
                <a:schemeClr val="accent5">
                  <a:lumMod val="50000"/>
                </a:schemeClr>
              </a:solidFill>
            </a:endParaRPr>
          </a:p>
        </p:txBody>
      </p:sp>
    </p:spTree>
    <p:extLst>
      <p:ext uri="{BB962C8B-B14F-4D97-AF65-F5344CB8AC3E}">
        <p14:creationId xmlns:p14="http://schemas.microsoft.com/office/powerpoint/2010/main" val="7554267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58A88-410A-43F4-A175-8497898B8ED4}"/>
              </a:ext>
            </a:extLst>
          </p:cNvPr>
          <p:cNvSpPr>
            <a:spLocks noGrp="1"/>
          </p:cNvSpPr>
          <p:nvPr>
            <p:ph type="title" idx="4294967295"/>
          </p:nvPr>
        </p:nvSpPr>
        <p:spPr>
          <a:xfrm>
            <a:off x="609597" y="1463032"/>
            <a:ext cx="11225051" cy="495200"/>
          </a:xfrm>
          <a:prstGeom prst="rect">
            <a:avLst/>
          </a:prstGeom>
        </p:spPr>
        <p:txBody>
          <a:bodyPr>
            <a:noAutofit/>
          </a:bodyPr>
          <a:lstStyle/>
          <a:p>
            <a:r>
              <a:rPr lang="en-US" sz="3200" b="1" dirty="0">
                <a:solidFill>
                  <a:schemeClr val="accent1">
                    <a:lumMod val="50000"/>
                  </a:schemeClr>
                </a:solidFill>
                <a:latin typeface="+mn-lt"/>
              </a:rPr>
              <a:t>6. </a:t>
            </a:r>
            <a:r>
              <a:rPr lang="vi-VN" sz="3200" b="1" dirty="0">
                <a:solidFill>
                  <a:schemeClr val="accent1">
                    <a:lumMod val="50000"/>
                  </a:schemeClr>
                </a:solidFill>
                <a:latin typeface="+mn-lt"/>
              </a:rPr>
              <a:t>Lắp biến tần cho quạt hút hệ thống nghiền xi 541FN03</a:t>
            </a:r>
            <a:endParaRPr lang="en-VN" sz="2400" b="1" dirty="0"/>
          </a:p>
        </p:txBody>
      </p:sp>
      <p:sp>
        <p:nvSpPr>
          <p:cNvPr id="4" name="Hình chữ nhật 11">
            <a:extLst>
              <a:ext uri="{FF2B5EF4-FFF2-40B4-BE49-F238E27FC236}">
                <a16:creationId xmlns:a16="http://schemas.microsoft.com/office/drawing/2014/main" id="{1333866A-1836-453C-8B6C-FA12B5EAB3F0}"/>
              </a:ext>
            </a:extLst>
          </p:cNvPr>
          <p:cNvSpPr/>
          <p:nvPr/>
        </p:nvSpPr>
        <p:spPr>
          <a:xfrm>
            <a:off x="609597" y="2301255"/>
            <a:ext cx="10972798" cy="2332433"/>
          </a:xfrm>
          <a:prstGeom prst="rect">
            <a:avLst/>
          </a:prstGeom>
        </p:spPr>
        <p:txBody>
          <a:bodyPr wrap="square">
            <a:spAutoFit/>
          </a:bodyPr>
          <a:lstStyle/>
          <a:p>
            <a:pPr algn="just">
              <a:lnSpc>
                <a:spcPct val="130000"/>
              </a:lnSpc>
              <a:spcBef>
                <a:spcPts val="300"/>
              </a:spcBef>
              <a:spcAft>
                <a:spcPts val="300"/>
              </a:spcAft>
            </a:pPr>
            <a:r>
              <a:rPr lang="en-US" sz="2000" b="1" dirty="0">
                <a:solidFill>
                  <a:schemeClr val="accent5">
                    <a:lumMod val="50000"/>
                  </a:schemeClr>
                </a:solidFill>
                <a:latin typeface="+mn-lt"/>
                <a:ea typeface="Times New Roman" panose="02020603050405020304" pitchFamily="18" charset="0"/>
              </a:rPr>
              <a:t>a. Hiện trạng</a:t>
            </a:r>
          </a:p>
          <a:p>
            <a:pPr algn="just">
              <a:lnSpc>
                <a:spcPct val="130000"/>
              </a:lnSpc>
              <a:spcBef>
                <a:spcPts val="300"/>
              </a:spcBef>
              <a:spcAft>
                <a:spcPts val="300"/>
              </a:spcAft>
            </a:pPr>
            <a:r>
              <a:rPr lang="en-US" sz="1800" dirty="0">
                <a:latin typeface="+mn-lt"/>
                <a:ea typeface="Times New Roman" panose="02020603050405020304" pitchFamily="18" charset="0"/>
              </a:rPr>
              <a:t>Máy nghiền xi có 1 quạt hút mã hiệu 541FN03M01 với công suất thiết kế 850 kW, điện áp 6 kV. </a:t>
            </a:r>
            <a:r>
              <a:rPr lang="en-US" sz="1800" dirty="0" err="1">
                <a:latin typeface="+mn-lt"/>
                <a:ea typeface="Times New Roman" panose="02020603050405020304" pitchFamily="18" charset="0"/>
              </a:rPr>
              <a:t>Thông</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số</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làm</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việc</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dòng</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điện</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làm</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việc</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I</a:t>
            </a:r>
            <a:r>
              <a:rPr lang="en-US" sz="1800" baseline="-25000" dirty="0" err="1">
                <a:latin typeface="+mn-lt"/>
                <a:ea typeface="Times New Roman" panose="02020603050405020304" pitchFamily="18" charset="0"/>
              </a:rPr>
              <a:t>lv</a:t>
            </a:r>
            <a:r>
              <a:rPr lang="en-US" sz="1800" baseline="-25000" dirty="0">
                <a:latin typeface="+mn-lt"/>
                <a:ea typeface="Times New Roman" panose="02020603050405020304" pitchFamily="18" charset="0"/>
              </a:rPr>
              <a:t> </a:t>
            </a:r>
            <a:r>
              <a:rPr lang="en-US" sz="1800" dirty="0">
                <a:latin typeface="+mn-lt"/>
                <a:ea typeface="Times New Roman" panose="02020603050405020304" pitchFamily="18" charset="0"/>
              </a:rPr>
              <a:t>= 64, </a:t>
            </a:r>
            <a:r>
              <a:rPr lang="en-US" sz="1800" dirty="0" err="1">
                <a:latin typeface="+mn-lt"/>
                <a:ea typeface="Times New Roman" panose="02020603050405020304" pitchFamily="18" charset="0"/>
              </a:rPr>
              <a:t>công</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suất</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tiêu</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thụ</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thực</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tế</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khoảng</a:t>
            </a:r>
            <a:r>
              <a:rPr lang="en-US" sz="1800" dirty="0">
                <a:latin typeface="+mn-lt"/>
                <a:ea typeface="Times New Roman" panose="02020603050405020304" pitchFamily="18" charset="0"/>
              </a:rPr>
              <a:t> 645 kW. </a:t>
            </a:r>
            <a:r>
              <a:rPr lang="en-US" sz="1800" dirty="0" err="1">
                <a:latin typeface="+mn-lt"/>
                <a:ea typeface="Times New Roman" panose="02020603050405020304" pitchFamily="18" charset="0"/>
              </a:rPr>
              <a:t>Độ</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mở</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của</a:t>
            </a:r>
            <a:r>
              <a:rPr lang="en-US" sz="1800" dirty="0">
                <a:latin typeface="+mn-lt"/>
                <a:ea typeface="Times New Roman" panose="02020603050405020304" pitchFamily="18" charset="0"/>
              </a:rPr>
              <a:t> van </a:t>
            </a:r>
            <a:r>
              <a:rPr lang="en-US" sz="1800" dirty="0" err="1">
                <a:latin typeface="+mn-lt"/>
                <a:ea typeface="Times New Roman" panose="02020603050405020304" pitchFamily="18" charset="0"/>
              </a:rPr>
              <a:t>cánh</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hướng</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phụ</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thuộc</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vào</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phụ</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tải</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năng</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suất</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của</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lò</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và</a:t>
            </a:r>
            <a:r>
              <a:rPr lang="en-US" sz="1800" dirty="0">
                <a:latin typeface="+mn-lt"/>
                <a:ea typeface="Times New Roman" panose="02020603050405020304" pitchFamily="18" charset="0"/>
              </a:rPr>
              <a:t> do </a:t>
            </a:r>
            <a:r>
              <a:rPr lang="en-US" sz="1800" dirty="0" err="1">
                <a:latin typeface="+mn-lt"/>
                <a:ea typeface="Times New Roman" panose="02020603050405020304" pitchFamily="18" charset="0"/>
              </a:rPr>
              <a:t>người</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vận</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hành</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điều</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khiển</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tại</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phòng</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điều</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hành</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trung</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tâm</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với</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độ</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mở</a:t>
            </a:r>
            <a:r>
              <a:rPr lang="en-US" sz="1800" dirty="0">
                <a:latin typeface="+mn-lt"/>
                <a:ea typeface="Times New Roman" panose="02020603050405020304" pitchFamily="18" charset="0"/>
              </a:rPr>
              <a:t> van </a:t>
            </a:r>
            <a:r>
              <a:rPr lang="en-US" sz="1800" dirty="0" err="1">
                <a:latin typeface="+mn-lt"/>
                <a:ea typeface="Times New Roman" panose="02020603050405020304" pitchFamily="18" charset="0"/>
              </a:rPr>
              <a:t>đầu</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hút</a:t>
            </a:r>
            <a:r>
              <a:rPr lang="en-US" sz="1800" dirty="0">
                <a:latin typeface="+mn-lt"/>
                <a:ea typeface="Times New Roman" panose="02020603050405020304" pitchFamily="18" charset="0"/>
              </a:rPr>
              <a:t> 60%. </a:t>
            </a:r>
            <a:r>
              <a:rPr lang="en-US" sz="1800" dirty="0" err="1">
                <a:latin typeface="+mn-lt"/>
                <a:ea typeface="Times New Roman" panose="02020603050405020304" pitchFamily="18" charset="0"/>
              </a:rPr>
              <a:t>Lưu</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lượng</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thực</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tế</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làm</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việc</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của</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quạt</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bằng</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khoảng</a:t>
            </a:r>
            <a:r>
              <a:rPr lang="en-US" sz="1800" dirty="0">
                <a:latin typeface="+mn-lt"/>
                <a:ea typeface="Times New Roman" panose="02020603050405020304" pitchFamily="18" charset="0"/>
              </a:rPr>
              <a:t> 70% </a:t>
            </a:r>
            <a:r>
              <a:rPr lang="en-US" sz="1800" dirty="0" err="1">
                <a:latin typeface="+mn-lt"/>
                <a:ea typeface="Times New Roman" panose="02020603050405020304" pitchFamily="18" charset="0"/>
              </a:rPr>
              <a:t>lưu</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lượng</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định</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mức</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Mức</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tải</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này</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được</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duy</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trì</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thường</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xuyên</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chiếm</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tới</a:t>
            </a:r>
            <a:r>
              <a:rPr lang="en-US" sz="1800" dirty="0">
                <a:latin typeface="+mn-lt"/>
                <a:ea typeface="Times New Roman" panose="02020603050405020304" pitchFamily="18" charset="0"/>
              </a:rPr>
              <a:t> 90% </a:t>
            </a:r>
            <a:r>
              <a:rPr lang="en-US" sz="1800" dirty="0" err="1">
                <a:latin typeface="+mn-lt"/>
                <a:ea typeface="Times New Roman" panose="02020603050405020304" pitchFamily="18" charset="0"/>
              </a:rPr>
              <a:t>thời</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lượng</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vận</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hành</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của</a:t>
            </a:r>
            <a:r>
              <a:rPr lang="en-US" sz="1800" dirty="0">
                <a:latin typeface="+mn-lt"/>
                <a:ea typeface="Times New Roman" panose="02020603050405020304" pitchFamily="18" charset="0"/>
              </a:rPr>
              <a:t> </a:t>
            </a:r>
            <a:r>
              <a:rPr lang="en-US" sz="1800" dirty="0" err="1">
                <a:latin typeface="+mn-lt"/>
                <a:ea typeface="Times New Roman" panose="02020603050405020304" pitchFamily="18" charset="0"/>
              </a:rPr>
              <a:t>quạt</a:t>
            </a:r>
            <a:r>
              <a:rPr lang="en-US" sz="1800" dirty="0">
                <a:latin typeface="+mn-lt"/>
                <a:ea typeface="Times New Roman" panose="02020603050405020304" pitchFamily="18" charset="0"/>
              </a:rPr>
              <a:t>.</a:t>
            </a:r>
            <a:endParaRPr lang="en-US" sz="2000" dirty="0">
              <a:effectLst/>
              <a:latin typeface="+mn-lt"/>
              <a:ea typeface="Times New Roman" panose="02020603050405020304" pitchFamily="18" charset="0"/>
            </a:endParaRPr>
          </a:p>
        </p:txBody>
      </p:sp>
    </p:spTree>
    <p:extLst>
      <p:ext uri="{BB962C8B-B14F-4D97-AF65-F5344CB8AC3E}">
        <p14:creationId xmlns:p14="http://schemas.microsoft.com/office/powerpoint/2010/main" val="1244892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a:extLst>
              <a:ext uri="{FF2B5EF4-FFF2-40B4-BE49-F238E27FC236}">
                <a16:creationId xmlns:a16="http://schemas.microsoft.com/office/drawing/2014/main" id="{094A922E-9583-4B4C-8326-358608D3CF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1434" y="2230581"/>
            <a:ext cx="4404852" cy="330363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
            <a:extLst>
              <a:ext uri="{FF2B5EF4-FFF2-40B4-BE49-F238E27FC236}">
                <a16:creationId xmlns:a16="http://schemas.microsoft.com/office/drawing/2014/main" id="{AAEC0985-95DC-4349-9C2C-215F618042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48840" y="2230582"/>
            <a:ext cx="4404850" cy="3303638"/>
          </a:xfrm>
          <a:prstGeom prst="rect">
            <a:avLst/>
          </a:prstGeom>
          <a:noFill/>
          <a:extLst>
            <a:ext uri="{909E8E84-426E-40DD-AFC4-6F175D3DCCD1}">
              <a14:hiddenFill xmlns:a14="http://schemas.microsoft.com/office/drawing/2010/main">
                <a:solidFill>
                  <a:srgbClr val="FFFFFF"/>
                </a:solidFill>
              </a14:hiddenFill>
            </a:ext>
          </a:extLst>
        </p:spPr>
      </p:pic>
      <p:sp>
        <p:nvSpPr>
          <p:cNvPr id="6" name="Hình chữ nhật 14">
            <a:extLst>
              <a:ext uri="{FF2B5EF4-FFF2-40B4-BE49-F238E27FC236}">
                <a16:creationId xmlns:a16="http://schemas.microsoft.com/office/drawing/2014/main" id="{DF22781F-428C-4DF7-8139-D340FBFFEEE3}"/>
              </a:ext>
            </a:extLst>
          </p:cNvPr>
          <p:cNvSpPr/>
          <p:nvPr/>
        </p:nvSpPr>
        <p:spPr>
          <a:xfrm>
            <a:off x="759315" y="5740127"/>
            <a:ext cx="10019074" cy="414985"/>
          </a:xfrm>
          <a:prstGeom prst="rect">
            <a:avLst/>
          </a:prstGeom>
        </p:spPr>
        <p:txBody>
          <a:bodyPr wrap="square">
            <a:spAutoFit/>
          </a:bodyPr>
          <a:lstStyle/>
          <a:p>
            <a:pPr marL="742950" indent="-285750">
              <a:lnSpc>
                <a:spcPct val="130000"/>
              </a:lnSpc>
              <a:spcBef>
                <a:spcPts val="300"/>
              </a:spcBef>
              <a:spcAft>
                <a:spcPts val="300"/>
              </a:spcAft>
              <a:buFont typeface="Wingdings" panose="05000000000000000000" pitchFamily="2" charset="2"/>
              <a:buChar char="v"/>
            </a:pPr>
            <a:r>
              <a:rPr lang="en-US" sz="1800" b="1" dirty="0" err="1">
                <a:latin typeface="+mn-lt"/>
                <a:ea typeface="Calibri" panose="020F0502020204030204" pitchFamily="34" charset="0"/>
                <a:cs typeface="Times New Roman" panose="02020603050405020304" pitchFamily="18" charset="0"/>
              </a:rPr>
              <a:t>Giải</a:t>
            </a:r>
            <a:r>
              <a:rPr lang="en-US" sz="1800" b="1" dirty="0">
                <a:latin typeface="+mn-lt"/>
                <a:ea typeface="Calibri" panose="020F0502020204030204" pitchFamily="34" charset="0"/>
                <a:cs typeface="Times New Roman" panose="02020603050405020304" pitchFamily="18" charset="0"/>
              </a:rPr>
              <a:t> </a:t>
            </a:r>
            <a:r>
              <a:rPr lang="en-US" sz="1800" b="1" dirty="0" err="1">
                <a:latin typeface="+mn-lt"/>
                <a:ea typeface="Calibri" panose="020F0502020204030204" pitchFamily="34" charset="0"/>
                <a:cs typeface="Times New Roman" panose="02020603050405020304" pitchFamily="18" charset="0"/>
              </a:rPr>
              <a:t>pháp</a:t>
            </a:r>
            <a:r>
              <a:rPr lang="en-US" sz="1800" b="1" dirty="0">
                <a:latin typeface="+mn-lt"/>
                <a:ea typeface="Calibri" panose="020F0502020204030204" pitchFamily="34" charset="0"/>
                <a:cs typeface="Times New Roman" panose="02020603050405020304" pitchFamily="18" charset="0"/>
              </a:rPr>
              <a:t>: </a:t>
            </a:r>
            <a:r>
              <a:rPr lang="en-US" sz="1800" dirty="0" err="1">
                <a:latin typeface="+mn-lt"/>
                <a:cs typeface="Times New Roman" panose="02020603050405020304" pitchFamily="18" charset="0"/>
              </a:rPr>
              <a:t>Lắp</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biến</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tần</a:t>
            </a:r>
            <a:r>
              <a:rPr lang="en-US" sz="1800" dirty="0">
                <a:latin typeface="+mn-lt"/>
                <a:cs typeface="Times New Roman" panose="02020603050405020304" pitchFamily="18" charset="0"/>
              </a:rPr>
              <a:t> 01 </a:t>
            </a:r>
            <a:r>
              <a:rPr lang="en-US" sz="1800" dirty="0" err="1">
                <a:latin typeface="+mn-lt"/>
                <a:cs typeface="Times New Roman" panose="02020603050405020304" pitchFamily="18" charset="0"/>
              </a:rPr>
              <a:t>động</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cơ</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quạt</a:t>
            </a:r>
            <a:r>
              <a:rPr lang="en-US" sz="1800" dirty="0">
                <a:latin typeface="+mn-lt"/>
                <a:cs typeface="Times New Roman" panose="02020603050405020304" pitchFamily="18" charset="0"/>
              </a:rPr>
              <a:t> (541FN03) </a:t>
            </a:r>
            <a:r>
              <a:rPr lang="en-US" sz="1800" dirty="0" err="1">
                <a:latin typeface="+mn-lt"/>
                <a:cs typeface="Times New Roman" panose="02020603050405020304" pitchFamily="18" charset="0"/>
              </a:rPr>
              <a:t>công</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suất</a:t>
            </a:r>
            <a:r>
              <a:rPr lang="en-US" sz="1800" dirty="0">
                <a:latin typeface="+mn-lt"/>
                <a:cs typeface="Times New Roman" panose="02020603050405020304" pitchFamily="18" charset="0"/>
              </a:rPr>
              <a:t> 850 kW </a:t>
            </a:r>
            <a:r>
              <a:rPr lang="en-US" sz="1800" dirty="0" err="1">
                <a:latin typeface="+mn-lt"/>
                <a:cs typeface="Times New Roman" panose="02020603050405020304" pitchFamily="18" charset="0"/>
              </a:rPr>
              <a:t>điện</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áp</a:t>
            </a:r>
            <a:r>
              <a:rPr lang="en-US" sz="1800" dirty="0">
                <a:latin typeface="+mn-lt"/>
                <a:cs typeface="Times New Roman" panose="02020603050405020304" pitchFamily="18" charset="0"/>
              </a:rPr>
              <a:t> </a:t>
            </a:r>
            <a:r>
              <a:rPr lang="en-US" sz="1800" dirty="0" err="1">
                <a:latin typeface="+mn-lt"/>
                <a:cs typeface="Times New Roman" panose="02020603050405020304" pitchFamily="18" charset="0"/>
              </a:rPr>
              <a:t>vào</a:t>
            </a:r>
            <a:r>
              <a:rPr lang="en-US" sz="1800" dirty="0">
                <a:latin typeface="+mn-lt"/>
                <a:cs typeface="Times New Roman" panose="02020603050405020304" pitchFamily="18" charset="0"/>
              </a:rPr>
              <a:t> 6kV. </a:t>
            </a:r>
          </a:p>
        </p:txBody>
      </p:sp>
      <p:sp>
        <p:nvSpPr>
          <p:cNvPr id="7" name="Title 1">
            <a:extLst>
              <a:ext uri="{FF2B5EF4-FFF2-40B4-BE49-F238E27FC236}">
                <a16:creationId xmlns:a16="http://schemas.microsoft.com/office/drawing/2014/main" id="{DD6E7A73-FA74-96FD-7EBE-9DA64BC9F444}"/>
              </a:ext>
            </a:extLst>
          </p:cNvPr>
          <p:cNvSpPr>
            <a:spLocks noGrp="1"/>
          </p:cNvSpPr>
          <p:nvPr>
            <p:ph type="title" idx="4294967295"/>
          </p:nvPr>
        </p:nvSpPr>
        <p:spPr>
          <a:xfrm>
            <a:off x="609597" y="1076180"/>
            <a:ext cx="11193520" cy="495200"/>
          </a:xfrm>
          <a:prstGeom prst="rect">
            <a:avLst/>
          </a:prstGeom>
        </p:spPr>
        <p:txBody>
          <a:bodyPr>
            <a:noAutofit/>
          </a:bodyPr>
          <a:lstStyle/>
          <a:p>
            <a:r>
              <a:rPr lang="en-US" sz="3200" b="1" dirty="0">
                <a:solidFill>
                  <a:schemeClr val="accent1">
                    <a:lumMod val="50000"/>
                  </a:schemeClr>
                </a:solidFill>
                <a:latin typeface="+mn-lt"/>
              </a:rPr>
              <a:t>6. </a:t>
            </a:r>
            <a:r>
              <a:rPr lang="vi-VN" sz="3200" b="1" dirty="0">
                <a:solidFill>
                  <a:schemeClr val="accent1">
                    <a:lumMod val="50000"/>
                  </a:schemeClr>
                </a:solidFill>
                <a:latin typeface="+mn-lt"/>
              </a:rPr>
              <a:t>Lắp biến tần cho quạt hút hệ thống nghiền xi 541FN03</a:t>
            </a:r>
            <a:endParaRPr lang="en-VN" sz="2400" b="1" dirty="0"/>
          </a:p>
        </p:txBody>
      </p:sp>
      <p:sp>
        <p:nvSpPr>
          <p:cNvPr id="9" name="TextBox 8">
            <a:extLst>
              <a:ext uri="{FF2B5EF4-FFF2-40B4-BE49-F238E27FC236}">
                <a16:creationId xmlns:a16="http://schemas.microsoft.com/office/drawing/2014/main" id="{B50501A8-AECD-4476-B1AA-3AFF1FAE585D}"/>
              </a:ext>
            </a:extLst>
          </p:cNvPr>
          <p:cNvSpPr txBox="1"/>
          <p:nvPr/>
        </p:nvSpPr>
        <p:spPr>
          <a:xfrm>
            <a:off x="609597" y="1785996"/>
            <a:ext cx="6097772" cy="341632"/>
          </a:xfrm>
          <a:prstGeom prst="rect">
            <a:avLst/>
          </a:prstGeom>
          <a:noFill/>
        </p:spPr>
        <p:txBody>
          <a:bodyPr wrap="square">
            <a:spAutoFit/>
          </a:bodyPr>
          <a:lstStyle/>
          <a:p>
            <a:pPr algn="just">
              <a:lnSpc>
                <a:spcPct val="90000"/>
              </a:lnSpc>
              <a:spcBef>
                <a:spcPts val="300"/>
              </a:spcBef>
              <a:spcAft>
                <a:spcPts val="300"/>
              </a:spcAft>
              <a:tabLst>
                <a:tab pos="540385" algn="l"/>
              </a:tabLst>
            </a:pPr>
            <a:r>
              <a:rPr lang="es-ES_tradnl" sz="1800" b="1" dirty="0">
                <a:solidFill>
                  <a:schemeClr val="accent5">
                    <a:lumMod val="50000"/>
                  </a:schemeClr>
                </a:solidFill>
                <a:latin typeface="+mn-lt"/>
                <a:ea typeface="Times New Roman" panose="02020603050405020304" pitchFamily="18" charset="0"/>
              </a:rPr>
              <a:t>b. Mô tả giải pháp</a:t>
            </a:r>
          </a:p>
        </p:txBody>
      </p:sp>
    </p:spTree>
    <p:extLst>
      <p:ext uri="{BB962C8B-B14F-4D97-AF65-F5344CB8AC3E}">
        <p14:creationId xmlns:p14="http://schemas.microsoft.com/office/powerpoint/2010/main" val="41902499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Bảng 6">
            <a:extLst>
              <a:ext uri="{FF2B5EF4-FFF2-40B4-BE49-F238E27FC236}">
                <a16:creationId xmlns:a16="http://schemas.microsoft.com/office/drawing/2014/main" id="{6EF35720-064F-4F62-A793-06A64822A10A}"/>
              </a:ext>
            </a:extLst>
          </p:cNvPr>
          <p:cNvGraphicFramePr>
            <a:graphicFrameLocks noGrp="1"/>
          </p:cNvGraphicFramePr>
          <p:nvPr>
            <p:extLst>
              <p:ext uri="{D42A27DB-BD31-4B8C-83A1-F6EECF244321}">
                <p14:modId xmlns:p14="http://schemas.microsoft.com/office/powerpoint/2010/main" val="2981966687"/>
              </p:ext>
            </p:extLst>
          </p:nvPr>
        </p:nvGraphicFramePr>
        <p:xfrm>
          <a:off x="1206910" y="2253068"/>
          <a:ext cx="9778179" cy="4073856"/>
        </p:xfrm>
        <a:graphic>
          <a:graphicData uri="http://schemas.openxmlformats.org/drawingml/2006/table">
            <a:tbl>
              <a:tblPr firstRow="1" firstCol="1" bandRow="1">
                <a:tableStyleId>{5C22544A-7EE6-4342-B048-85BDC9FD1C3A}</a:tableStyleId>
              </a:tblPr>
              <a:tblGrid>
                <a:gridCol w="607495">
                  <a:extLst>
                    <a:ext uri="{9D8B030D-6E8A-4147-A177-3AD203B41FA5}">
                      <a16:colId xmlns:a16="http://schemas.microsoft.com/office/drawing/2014/main" val="20000"/>
                    </a:ext>
                  </a:extLst>
                </a:gridCol>
                <a:gridCol w="5459896">
                  <a:extLst>
                    <a:ext uri="{9D8B030D-6E8A-4147-A177-3AD203B41FA5}">
                      <a16:colId xmlns:a16="http://schemas.microsoft.com/office/drawing/2014/main" val="20001"/>
                    </a:ext>
                  </a:extLst>
                </a:gridCol>
                <a:gridCol w="2122454">
                  <a:extLst>
                    <a:ext uri="{9D8B030D-6E8A-4147-A177-3AD203B41FA5}">
                      <a16:colId xmlns:a16="http://schemas.microsoft.com/office/drawing/2014/main" val="20002"/>
                    </a:ext>
                  </a:extLst>
                </a:gridCol>
                <a:gridCol w="1588334">
                  <a:extLst>
                    <a:ext uri="{9D8B030D-6E8A-4147-A177-3AD203B41FA5}">
                      <a16:colId xmlns:a16="http://schemas.microsoft.com/office/drawing/2014/main" val="20003"/>
                    </a:ext>
                  </a:extLst>
                </a:gridCol>
              </a:tblGrid>
              <a:tr h="336498">
                <a:tc>
                  <a:txBody>
                    <a:bodyPr/>
                    <a:lstStyle/>
                    <a:p>
                      <a:pPr algn="ctr">
                        <a:spcBef>
                          <a:spcPts val="200"/>
                        </a:spcBef>
                        <a:spcAft>
                          <a:spcPts val="200"/>
                        </a:spcAft>
                      </a:pPr>
                      <a:r>
                        <a:rPr lang="en-US" sz="1600" dirty="0">
                          <a:effectLst/>
                          <a:latin typeface="+mn-lt"/>
                          <a:cs typeface="Times New Roman" panose="02020603050405020304" pitchFamily="18" charset="0"/>
                        </a:rPr>
                        <a:t>TT</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200"/>
                        </a:spcBef>
                        <a:spcAft>
                          <a:spcPts val="200"/>
                        </a:spcAft>
                      </a:pPr>
                      <a:r>
                        <a:rPr lang="en-US" sz="1600" dirty="0" err="1">
                          <a:effectLst/>
                          <a:latin typeface="+mn-lt"/>
                          <a:cs typeface="Times New Roman" panose="02020603050405020304" pitchFamily="18" charset="0"/>
                        </a:rPr>
                        <a:t>THÔNG</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SỐ</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200"/>
                        </a:spcBef>
                        <a:spcAft>
                          <a:spcPts val="200"/>
                        </a:spcAft>
                      </a:pPr>
                      <a:r>
                        <a:rPr lang="en-US" sz="1600">
                          <a:effectLst/>
                          <a:latin typeface="+mn-lt"/>
                          <a:cs typeface="Times New Roman" panose="02020603050405020304" pitchFamily="18" charset="0"/>
                        </a:rPr>
                        <a:t>ĐƠN VỊ</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200"/>
                        </a:spcBef>
                        <a:spcAft>
                          <a:spcPts val="200"/>
                        </a:spcAft>
                      </a:pPr>
                      <a:r>
                        <a:rPr lang="en-US" sz="1600">
                          <a:effectLst/>
                          <a:latin typeface="+mn-lt"/>
                          <a:cs typeface="Times New Roman" panose="02020603050405020304" pitchFamily="18" charset="0"/>
                        </a:rPr>
                        <a:t>GIÁ TRỊ</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541043">
                <a:tc>
                  <a:txBody>
                    <a:bodyPr/>
                    <a:lstStyle/>
                    <a:p>
                      <a:pPr algn="ctr">
                        <a:spcBef>
                          <a:spcPts val="200"/>
                        </a:spcBef>
                        <a:spcAft>
                          <a:spcPts val="200"/>
                        </a:spcAft>
                      </a:pPr>
                      <a:r>
                        <a:rPr lang="en-US" sz="1600">
                          <a:effectLst/>
                          <a:latin typeface="+mn-lt"/>
                          <a:cs typeface="Times New Roman" panose="02020603050405020304" pitchFamily="18" charset="0"/>
                        </a:rPr>
                        <a:t>1</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dirty="0" err="1">
                          <a:effectLst/>
                          <a:latin typeface="+mn-lt"/>
                          <a:cs typeface="Times New Roman" panose="02020603050405020304" pitchFamily="18" charset="0"/>
                        </a:rPr>
                        <a:t>Giá</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điện</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trung</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bình</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của</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Công</a:t>
                      </a:r>
                      <a:r>
                        <a:rPr lang="en-US" sz="1600" dirty="0">
                          <a:effectLst/>
                          <a:latin typeface="+mn-lt"/>
                          <a:cs typeface="Times New Roman" panose="02020603050405020304" pitchFamily="18" charset="0"/>
                        </a:rPr>
                        <a:t> ty 9 </a:t>
                      </a:r>
                      <a:r>
                        <a:rPr lang="en-US" sz="1600" dirty="0" err="1">
                          <a:effectLst/>
                          <a:latin typeface="+mn-lt"/>
                          <a:cs typeface="Times New Roman" panose="02020603050405020304" pitchFamily="18" charset="0"/>
                        </a:rPr>
                        <a:t>tháng</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đầu</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năm</a:t>
                      </a:r>
                      <a:r>
                        <a:rPr lang="en-US" sz="1600" dirty="0">
                          <a:effectLst/>
                          <a:latin typeface="+mn-lt"/>
                          <a:cs typeface="Times New Roman" panose="02020603050405020304" pitchFamily="18" charset="0"/>
                        </a:rPr>
                        <a:t> 2015</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VNĐ</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1.355</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541043">
                <a:tc>
                  <a:txBody>
                    <a:bodyPr/>
                    <a:lstStyle/>
                    <a:p>
                      <a:pPr algn="ctr">
                        <a:spcBef>
                          <a:spcPts val="200"/>
                        </a:spcBef>
                        <a:spcAft>
                          <a:spcPts val="200"/>
                        </a:spcAft>
                      </a:pPr>
                      <a:r>
                        <a:rPr lang="en-US" sz="1600">
                          <a:effectLst/>
                          <a:latin typeface="+mn-lt"/>
                          <a:cs typeface="Times New Roman" panose="02020603050405020304" pitchFamily="18" charset="0"/>
                        </a:rPr>
                        <a:t>2</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dirty="0" err="1">
                          <a:effectLst/>
                          <a:latin typeface="+mn-lt"/>
                          <a:cs typeface="Times New Roman" panose="02020603050405020304" pitchFamily="18" charset="0"/>
                        </a:rPr>
                        <a:t>Điện</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năng</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tiết</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kiệm</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được</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sau</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khi</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thực</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hiện</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giải</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pháp</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kWh/năm</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1.021.680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318142">
                <a:tc>
                  <a:txBody>
                    <a:bodyPr/>
                    <a:lstStyle/>
                    <a:p>
                      <a:pPr algn="ctr">
                        <a:spcBef>
                          <a:spcPts val="200"/>
                        </a:spcBef>
                        <a:spcAft>
                          <a:spcPts val="200"/>
                        </a:spcAft>
                      </a:pPr>
                      <a:r>
                        <a:rPr lang="en-US" sz="1600">
                          <a:effectLst/>
                          <a:latin typeface="+mn-lt"/>
                          <a:cs typeface="Times New Roman" panose="02020603050405020304" pitchFamily="18" charset="0"/>
                        </a:rPr>
                        <a:t>3</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dirty="0">
                          <a:effectLst/>
                          <a:latin typeface="+mn-lt"/>
                          <a:cs typeface="Times New Roman" panose="02020603050405020304" pitchFamily="18" charset="0"/>
                        </a:rPr>
                        <a:t>Thu </a:t>
                      </a:r>
                      <a:r>
                        <a:rPr lang="en-US" sz="1600" dirty="0" err="1">
                          <a:effectLst/>
                          <a:latin typeface="+mn-lt"/>
                          <a:cs typeface="Times New Roman" panose="02020603050405020304" pitchFamily="18" charset="0"/>
                        </a:rPr>
                        <a:t>nhập</a:t>
                      </a:r>
                      <a:r>
                        <a:rPr lang="en-US" sz="1600" dirty="0">
                          <a:effectLst/>
                          <a:latin typeface="+mn-lt"/>
                          <a:cs typeface="Times New Roman" panose="02020603050405020304" pitchFamily="18" charset="0"/>
                        </a:rPr>
                        <a:t> do TKNL </a:t>
                      </a:r>
                      <a:r>
                        <a:rPr lang="en-US" sz="1600" dirty="0" err="1">
                          <a:effectLst/>
                          <a:latin typeface="+mn-lt"/>
                          <a:cs typeface="Times New Roman" panose="02020603050405020304" pitchFamily="18" charset="0"/>
                        </a:rPr>
                        <a:t>mang</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lại</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trong</a:t>
                      </a:r>
                      <a:r>
                        <a:rPr lang="en-US" sz="1600" dirty="0">
                          <a:effectLst/>
                          <a:latin typeface="+mn-lt"/>
                          <a:cs typeface="Times New Roman" panose="02020603050405020304" pitchFamily="18" charset="0"/>
                        </a:rPr>
                        <a:t> 1 </a:t>
                      </a:r>
                      <a:r>
                        <a:rPr lang="en-US" sz="1600" dirty="0" err="1">
                          <a:effectLst/>
                          <a:latin typeface="+mn-lt"/>
                          <a:cs typeface="Times New Roman" panose="02020603050405020304" pitchFamily="18" charset="0"/>
                        </a:rPr>
                        <a:t>năm</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Triệu VNĐ/năm</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1.384</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336498">
                <a:tc>
                  <a:txBody>
                    <a:bodyPr/>
                    <a:lstStyle/>
                    <a:p>
                      <a:pPr algn="ctr">
                        <a:spcBef>
                          <a:spcPts val="200"/>
                        </a:spcBef>
                        <a:spcAft>
                          <a:spcPts val="200"/>
                        </a:spcAft>
                      </a:pPr>
                      <a:r>
                        <a:rPr lang="en-US" sz="1600">
                          <a:effectLst/>
                          <a:latin typeface="+mn-lt"/>
                          <a:cs typeface="Times New Roman" panose="02020603050405020304" pitchFamily="18" charset="0"/>
                        </a:rPr>
                        <a:t>4</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Tổng chi phí đầu tư thực hiện dự án</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Triệu VNĐ</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3.150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336498">
                <a:tc>
                  <a:txBody>
                    <a:bodyPr/>
                    <a:lstStyle/>
                    <a:p>
                      <a:pPr algn="ctr">
                        <a:spcBef>
                          <a:spcPts val="200"/>
                        </a:spcBef>
                        <a:spcAft>
                          <a:spcPts val="200"/>
                        </a:spcAft>
                      </a:pPr>
                      <a:r>
                        <a:rPr lang="en-US" sz="1600">
                          <a:effectLst/>
                          <a:latin typeface="+mn-lt"/>
                          <a:cs typeface="Times New Roman" panose="02020603050405020304" pitchFamily="18" charset="0"/>
                        </a:rPr>
                        <a:t>5</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Thời gian hoàn vốn giản đơn</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tháng</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27,3</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r h="318142">
                <a:tc>
                  <a:txBody>
                    <a:bodyPr/>
                    <a:lstStyle/>
                    <a:p>
                      <a:pPr algn="ctr">
                        <a:spcBef>
                          <a:spcPts val="200"/>
                        </a:spcBef>
                        <a:spcAft>
                          <a:spcPts val="200"/>
                        </a:spcAft>
                      </a:pPr>
                      <a:r>
                        <a:rPr lang="en-US" sz="1600">
                          <a:effectLst/>
                          <a:latin typeface="+mn-lt"/>
                          <a:cs typeface="Times New Roman" panose="02020603050405020304" pitchFamily="18" charset="0"/>
                        </a:rPr>
                        <a:t>6</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Hệ số chiết khấu</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10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6"/>
                  </a:ext>
                </a:extLst>
              </a:tr>
              <a:tr h="336498">
                <a:tc>
                  <a:txBody>
                    <a:bodyPr/>
                    <a:lstStyle/>
                    <a:p>
                      <a:pPr algn="ctr">
                        <a:spcBef>
                          <a:spcPts val="200"/>
                        </a:spcBef>
                        <a:spcAft>
                          <a:spcPts val="200"/>
                        </a:spcAft>
                      </a:pPr>
                      <a:r>
                        <a:rPr lang="en-US" sz="1600">
                          <a:effectLst/>
                          <a:latin typeface="+mn-lt"/>
                          <a:cs typeface="Times New Roman" panose="02020603050405020304" pitchFamily="18" charset="0"/>
                        </a:rPr>
                        <a:t>7</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Vòng đời của dự án</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năm</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10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7"/>
                  </a:ext>
                </a:extLst>
              </a:tr>
              <a:tr h="336498">
                <a:tc>
                  <a:txBody>
                    <a:bodyPr/>
                    <a:lstStyle/>
                    <a:p>
                      <a:pPr algn="ctr">
                        <a:spcBef>
                          <a:spcPts val="200"/>
                        </a:spcBef>
                        <a:spcAft>
                          <a:spcPts val="200"/>
                        </a:spcAft>
                      </a:pPr>
                      <a:r>
                        <a:rPr lang="en-US" sz="1600">
                          <a:effectLst/>
                          <a:latin typeface="+mn-lt"/>
                          <a:cs typeface="Times New Roman" panose="02020603050405020304" pitchFamily="18" charset="0"/>
                        </a:rPr>
                        <a:t>8</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Lơi nhuận thuần của dự án (NPV)</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Triệu VNĐ</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7150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8"/>
                  </a:ext>
                </a:extLst>
              </a:tr>
              <a:tr h="336498">
                <a:tc>
                  <a:txBody>
                    <a:bodyPr/>
                    <a:lstStyle/>
                    <a:p>
                      <a:pPr algn="ctr">
                        <a:spcBef>
                          <a:spcPts val="200"/>
                        </a:spcBef>
                        <a:spcAft>
                          <a:spcPts val="200"/>
                        </a:spcAft>
                      </a:pPr>
                      <a:r>
                        <a:rPr lang="en-US" sz="1600">
                          <a:effectLst/>
                          <a:latin typeface="+mn-lt"/>
                          <a:cs typeface="Times New Roman" panose="02020603050405020304" pitchFamily="18" charset="0"/>
                        </a:rPr>
                        <a:t>9</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Chỉ số hoàn vốn nội tại (IRR)</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a:effectLst/>
                          <a:latin typeface="+mn-lt"/>
                          <a:cs typeface="Times New Roman" panose="02020603050405020304" pitchFamily="18" charset="0"/>
                        </a:rPr>
                        <a:t>%</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mn-lt"/>
                          <a:cs typeface="Times New Roman" panose="02020603050405020304" pitchFamily="18" charset="0"/>
                        </a:rPr>
                        <a:t>47%</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9"/>
                  </a:ext>
                </a:extLst>
              </a:tr>
              <a:tr h="336498">
                <a:tc>
                  <a:txBody>
                    <a:bodyPr/>
                    <a:lstStyle/>
                    <a:p>
                      <a:pPr algn="ctr">
                        <a:spcBef>
                          <a:spcPts val="200"/>
                        </a:spcBef>
                        <a:spcAft>
                          <a:spcPts val="200"/>
                        </a:spcAft>
                      </a:pPr>
                      <a:r>
                        <a:rPr lang="en-US" sz="1600">
                          <a:effectLst/>
                          <a:latin typeface="+mn-lt"/>
                          <a:cs typeface="Times New Roman" panose="02020603050405020304" pitchFamily="18" charset="0"/>
                        </a:rPr>
                        <a:t>10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dirty="0" err="1">
                          <a:effectLst/>
                          <a:latin typeface="+mn-lt"/>
                          <a:cs typeface="Times New Roman" panose="02020603050405020304" pitchFamily="18" charset="0"/>
                        </a:rPr>
                        <a:t>Thời</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gian</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hoàn</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vốn</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đầu</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tư</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dự</a:t>
                      </a:r>
                      <a:r>
                        <a:rPr lang="en-US" sz="1600" dirty="0">
                          <a:effectLst/>
                          <a:latin typeface="+mn-lt"/>
                          <a:cs typeface="Times New Roman" panose="02020603050405020304" pitchFamily="18" charset="0"/>
                        </a:rPr>
                        <a:t> </a:t>
                      </a:r>
                      <a:r>
                        <a:rPr lang="en-US" sz="1600" dirty="0" err="1">
                          <a:effectLst/>
                          <a:latin typeface="+mn-lt"/>
                          <a:cs typeface="Times New Roman" panose="02020603050405020304" pitchFamily="18" charset="0"/>
                        </a:rPr>
                        <a:t>án</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dirty="0" err="1">
                          <a:effectLst/>
                          <a:latin typeface="+mn-lt"/>
                          <a:cs typeface="Times New Roman" panose="02020603050405020304" pitchFamily="18" charset="0"/>
                        </a:rPr>
                        <a:t>tháng</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dirty="0">
                          <a:effectLst/>
                          <a:latin typeface="+mn-lt"/>
                          <a:cs typeface="Times New Roman" panose="02020603050405020304" pitchFamily="18" charset="0"/>
                        </a:rPr>
                        <a:t>38,7</a:t>
                      </a:r>
                      <a:endParaRPr lang="en-US" sz="1600" dirty="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10"/>
                  </a:ext>
                </a:extLst>
              </a:tr>
            </a:tbl>
          </a:graphicData>
        </a:graphic>
      </p:graphicFrame>
      <p:sp>
        <p:nvSpPr>
          <p:cNvPr id="6" name="Title 1">
            <a:extLst>
              <a:ext uri="{FF2B5EF4-FFF2-40B4-BE49-F238E27FC236}">
                <a16:creationId xmlns:a16="http://schemas.microsoft.com/office/drawing/2014/main" id="{C32F9CFC-5129-4054-0EB3-C1FF3B1A18F4}"/>
              </a:ext>
            </a:extLst>
          </p:cNvPr>
          <p:cNvSpPr>
            <a:spLocks noGrp="1"/>
          </p:cNvSpPr>
          <p:nvPr>
            <p:ph type="title" idx="4294967295"/>
          </p:nvPr>
        </p:nvSpPr>
        <p:spPr>
          <a:xfrm>
            <a:off x="609596" y="949771"/>
            <a:ext cx="11214541" cy="495200"/>
          </a:xfrm>
          <a:prstGeom prst="rect">
            <a:avLst/>
          </a:prstGeom>
        </p:spPr>
        <p:txBody>
          <a:bodyPr>
            <a:noAutofit/>
          </a:bodyPr>
          <a:lstStyle/>
          <a:p>
            <a:r>
              <a:rPr lang="en-US" sz="2800" b="1" dirty="0">
                <a:solidFill>
                  <a:schemeClr val="accent1">
                    <a:lumMod val="50000"/>
                  </a:schemeClr>
                </a:solidFill>
                <a:latin typeface="+mn-lt"/>
              </a:rPr>
              <a:t>6. </a:t>
            </a:r>
            <a:r>
              <a:rPr lang="vi-VN" sz="2800" b="1" dirty="0">
                <a:solidFill>
                  <a:schemeClr val="accent1">
                    <a:lumMod val="50000"/>
                  </a:schemeClr>
                </a:solidFill>
                <a:latin typeface="+mn-lt"/>
              </a:rPr>
              <a:t>Lắp biến tần cho quạt hút hệ thống nghiền xi 541FN03</a:t>
            </a:r>
            <a:endParaRPr lang="en-US" sz="2800" dirty="0">
              <a:latin typeface="+mn-lt"/>
            </a:endParaRPr>
          </a:p>
        </p:txBody>
      </p:sp>
      <p:sp>
        <p:nvSpPr>
          <p:cNvPr id="8" name="TextBox 7">
            <a:extLst>
              <a:ext uri="{FF2B5EF4-FFF2-40B4-BE49-F238E27FC236}">
                <a16:creationId xmlns:a16="http://schemas.microsoft.com/office/drawing/2014/main" id="{2C86B77A-CA1A-4D37-87B2-9D9A817CC05E}"/>
              </a:ext>
            </a:extLst>
          </p:cNvPr>
          <p:cNvSpPr txBox="1"/>
          <p:nvPr/>
        </p:nvSpPr>
        <p:spPr>
          <a:xfrm>
            <a:off x="609596" y="1659191"/>
            <a:ext cx="8462683" cy="379656"/>
          </a:xfrm>
          <a:prstGeom prst="rect">
            <a:avLst/>
          </a:prstGeom>
          <a:noFill/>
        </p:spPr>
        <p:txBody>
          <a:bodyPr wrap="square">
            <a:spAutoFit/>
          </a:bodyPr>
          <a:lstStyle/>
          <a:p>
            <a:r>
              <a:rPr lang="en-US" sz="1800" b="1" dirty="0">
                <a:solidFill>
                  <a:schemeClr val="accent5">
                    <a:lumMod val="50000"/>
                  </a:schemeClr>
                </a:solidFill>
                <a:latin typeface="+mn-lt"/>
                <a:cs typeface="Times New Roman" pitchFamily="18" charset="0"/>
              </a:rPr>
              <a:t>c. Tính toán tiềm năng TKNL của giải pháp</a:t>
            </a:r>
            <a:endParaRPr lang="en-US" b="1" dirty="0">
              <a:solidFill>
                <a:schemeClr val="accent5">
                  <a:lumMod val="50000"/>
                </a:schemeClr>
              </a:solidFill>
            </a:endParaRPr>
          </a:p>
        </p:txBody>
      </p:sp>
    </p:spTree>
    <p:extLst>
      <p:ext uri="{BB962C8B-B14F-4D97-AF65-F5344CB8AC3E}">
        <p14:creationId xmlns:p14="http://schemas.microsoft.com/office/powerpoint/2010/main" val="22462533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8EC9D-0FBD-F10A-0546-C1727605E1F7}"/>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D934F8C3-165D-C311-E06E-6D9DF622E2E7}"/>
              </a:ext>
            </a:extLst>
          </p:cNvPr>
          <p:cNvSpPr txBox="1">
            <a:spLocks/>
          </p:cNvSpPr>
          <p:nvPr/>
        </p:nvSpPr>
        <p:spPr>
          <a:xfrm>
            <a:off x="384541" y="1149733"/>
            <a:ext cx="10794444" cy="63137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GB" dirty="0">
                <a:latin typeface="Arial" panose="020B0604020202020204" pitchFamily="34" charset="0"/>
                <a:ea typeface="Times New Roman" panose="02020603050405020304" pitchFamily="18" charset="0"/>
                <a:cs typeface="Arial" panose="020B0604020202020204" pitchFamily="34" charset="0"/>
              </a:rPr>
              <a:t>7</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Tận</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dụng</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khí</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nóng</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thải</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ra</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từ</a:t>
            </a:r>
            <a:r>
              <a:rPr lang="en-GB" sz="2800" dirty="0">
                <a:latin typeface="Arial" panose="020B0604020202020204" pitchFamily="34" charset="0"/>
                <a:ea typeface="Times New Roman" panose="02020603050405020304" pitchFamily="18" charset="0"/>
                <a:cs typeface="Arial" panose="020B0604020202020204" pitchFamily="34" charset="0"/>
              </a:rPr>
              <a:t> QT </a:t>
            </a:r>
            <a:r>
              <a:rPr lang="en-GB" sz="2800" dirty="0" err="1">
                <a:latin typeface="Arial" panose="020B0604020202020204" pitchFamily="34" charset="0"/>
                <a:ea typeface="Times New Roman" panose="02020603050405020304" pitchFamily="18" charset="0"/>
                <a:cs typeface="Arial" panose="020B0604020202020204" pitchFamily="34" charset="0"/>
              </a:rPr>
              <a:t>làm</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mát</a:t>
            </a:r>
            <a:r>
              <a:rPr lang="en-GB" sz="2800" dirty="0">
                <a:latin typeface="Arial" panose="020B0604020202020204" pitchFamily="34" charset="0"/>
                <a:ea typeface="Times New Roman" panose="02020603050405020304" pitchFamily="18" charset="0"/>
                <a:cs typeface="Arial" panose="020B0604020202020204" pitchFamily="34" charset="0"/>
              </a:rPr>
              <a:t> clinker </a:t>
            </a:r>
            <a:r>
              <a:rPr lang="en-GB" sz="2800" dirty="0" err="1">
                <a:latin typeface="Arial" panose="020B0604020202020204" pitchFamily="34" charset="0"/>
                <a:ea typeface="Times New Roman" panose="02020603050405020304" pitchFamily="18" charset="0"/>
                <a:cs typeface="Arial" panose="020B0604020202020204" pitchFamily="34" charset="0"/>
              </a:rPr>
              <a:t>để</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sử</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dụng</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cho</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quạt</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cấp</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gió</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một</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đầu</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lò</a:t>
            </a:r>
            <a:endParaRPr lang="en-US"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1ABA92E0-DA04-CA67-C2B6-DA76299A8BD7}"/>
              </a:ext>
            </a:extLst>
          </p:cNvPr>
          <p:cNvGraphicFramePr>
            <a:graphicFrameLocks noGrp="1"/>
          </p:cNvGraphicFramePr>
          <p:nvPr>
            <p:extLst>
              <p:ext uri="{D42A27DB-BD31-4B8C-83A1-F6EECF244321}">
                <p14:modId xmlns:p14="http://schemas.microsoft.com/office/powerpoint/2010/main" val="1555798498"/>
              </p:ext>
            </p:extLst>
          </p:nvPr>
        </p:nvGraphicFramePr>
        <p:xfrm>
          <a:off x="828587" y="2834028"/>
          <a:ext cx="5489106" cy="3667350"/>
        </p:xfrm>
        <a:graphic>
          <a:graphicData uri="http://schemas.openxmlformats.org/drawingml/2006/table">
            <a:tbl>
              <a:tblPr firstRow="1" firstCol="1" bandRow="1">
                <a:tableStyleId>{5C22544A-7EE6-4342-B048-85BDC9FD1C3A}</a:tableStyleId>
              </a:tblPr>
              <a:tblGrid>
                <a:gridCol w="1384067">
                  <a:extLst>
                    <a:ext uri="{9D8B030D-6E8A-4147-A177-3AD203B41FA5}">
                      <a16:colId xmlns:a16="http://schemas.microsoft.com/office/drawing/2014/main" val="3205275985"/>
                    </a:ext>
                  </a:extLst>
                </a:gridCol>
                <a:gridCol w="1193579">
                  <a:extLst>
                    <a:ext uri="{9D8B030D-6E8A-4147-A177-3AD203B41FA5}">
                      <a16:colId xmlns:a16="http://schemas.microsoft.com/office/drawing/2014/main" val="150143558"/>
                    </a:ext>
                  </a:extLst>
                </a:gridCol>
                <a:gridCol w="874946">
                  <a:extLst>
                    <a:ext uri="{9D8B030D-6E8A-4147-A177-3AD203B41FA5}">
                      <a16:colId xmlns:a16="http://schemas.microsoft.com/office/drawing/2014/main" val="2073235131"/>
                    </a:ext>
                  </a:extLst>
                </a:gridCol>
                <a:gridCol w="995629">
                  <a:extLst>
                    <a:ext uri="{9D8B030D-6E8A-4147-A177-3AD203B41FA5}">
                      <a16:colId xmlns:a16="http://schemas.microsoft.com/office/drawing/2014/main" val="1412180404"/>
                    </a:ext>
                  </a:extLst>
                </a:gridCol>
                <a:gridCol w="1040885">
                  <a:extLst>
                    <a:ext uri="{9D8B030D-6E8A-4147-A177-3AD203B41FA5}">
                      <a16:colId xmlns:a16="http://schemas.microsoft.com/office/drawing/2014/main" val="544936929"/>
                    </a:ext>
                  </a:extLst>
                </a:gridCol>
              </a:tblGrid>
              <a:tr h="949145">
                <a:tc>
                  <a:txBody>
                    <a:bodyPr/>
                    <a:lstStyle/>
                    <a:p>
                      <a:pPr algn="ctr">
                        <a:lnSpc>
                          <a:spcPct val="150000"/>
                        </a:lnSpc>
                        <a:spcBef>
                          <a:spcPts val="300"/>
                        </a:spcBef>
                        <a:spcAft>
                          <a:spcPts val="300"/>
                        </a:spcAft>
                        <a:buNone/>
                      </a:pPr>
                      <a:r>
                        <a:rPr lang="en-GB" sz="1300" dirty="0" err="1">
                          <a:solidFill>
                            <a:schemeClr val="tx1"/>
                          </a:solidFill>
                          <a:effectLst/>
                          <a:latin typeface="Arial" panose="020B0604020202020204" pitchFamily="34" charset="0"/>
                        </a:rPr>
                        <a:t>Thiết</a:t>
                      </a:r>
                      <a:r>
                        <a:rPr lang="en-GB" sz="1300" dirty="0">
                          <a:solidFill>
                            <a:schemeClr val="tx1"/>
                          </a:solidFill>
                          <a:effectLst/>
                        </a:rPr>
                        <a:t> </a:t>
                      </a:r>
                      <a:r>
                        <a:rPr lang="en-GB" sz="1300" dirty="0" err="1">
                          <a:solidFill>
                            <a:schemeClr val="tx1"/>
                          </a:solidFill>
                          <a:effectLst/>
                        </a:rPr>
                        <a:t>bị</a:t>
                      </a:r>
                      <a:endParaRPr lang="en-US" sz="13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a:lstStyle/>
                    <a:p>
                      <a:pPr algn="ctr">
                        <a:lnSpc>
                          <a:spcPct val="150000"/>
                        </a:lnSpc>
                        <a:spcBef>
                          <a:spcPts val="300"/>
                        </a:spcBef>
                        <a:spcAft>
                          <a:spcPts val="300"/>
                        </a:spcAft>
                        <a:buNone/>
                      </a:pPr>
                      <a:r>
                        <a:rPr lang="en-GB" sz="1300" dirty="0">
                          <a:solidFill>
                            <a:schemeClr val="tx1"/>
                          </a:solidFill>
                          <a:effectLst/>
                          <a:latin typeface="Arial" panose="020B0604020202020204" pitchFamily="34" charset="0"/>
                        </a:rPr>
                        <a:t>Lưu </a:t>
                      </a:r>
                      <a:r>
                        <a:rPr lang="en-GB" sz="1300" dirty="0" err="1">
                          <a:solidFill>
                            <a:schemeClr val="tx1"/>
                          </a:solidFill>
                          <a:effectLst/>
                        </a:rPr>
                        <a:t>lượng</a:t>
                      </a:r>
                      <a:r>
                        <a:rPr lang="en-GB" sz="1300" dirty="0">
                          <a:solidFill>
                            <a:schemeClr val="tx1"/>
                          </a:solidFill>
                          <a:effectLst/>
                        </a:rPr>
                        <a:t> </a:t>
                      </a:r>
                      <a:r>
                        <a:rPr lang="en-GB" sz="1300" dirty="0" err="1">
                          <a:solidFill>
                            <a:schemeClr val="tx1"/>
                          </a:solidFill>
                          <a:effectLst/>
                        </a:rPr>
                        <a:t>gió</a:t>
                      </a:r>
                      <a:r>
                        <a:rPr lang="en-GB" sz="1300" dirty="0">
                          <a:solidFill>
                            <a:schemeClr val="tx1"/>
                          </a:solidFill>
                          <a:effectLst/>
                        </a:rPr>
                        <a:t> (m³/</a:t>
                      </a:r>
                      <a:r>
                        <a:rPr lang="en-GB" sz="1300" dirty="0" err="1">
                          <a:solidFill>
                            <a:schemeClr val="tx1"/>
                          </a:solidFill>
                          <a:effectLst/>
                        </a:rPr>
                        <a:t>phút</a:t>
                      </a:r>
                      <a:r>
                        <a:rPr lang="en-GB" sz="1300" dirty="0">
                          <a:solidFill>
                            <a:schemeClr val="tx1"/>
                          </a:solidFill>
                          <a:effectLst/>
                        </a:rPr>
                        <a:t>)</a:t>
                      </a:r>
                      <a:endParaRPr lang="en-US" sz="13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a:lstStyle/>
                    <a:p>
                      <a:pPr algn="ctr">
                        <a:lnSpc>
                          <a:spcPct val="150000"/>
                        </a:lnSpc>
                        <a:spcBef>
                          <a:spcPts val="300"/>
                        </a:spcBef>
                        <a:spcAft>
                          <a:spcPts val="300"/>
                        </a:spcAft>
                        <a:buNone/>
                      </a:pPr>
                      <a:r>
                        <a:rPr lang="en-GB" sz="1300" dirty="0">
                          <a:solidFill>
                            <a:schemeClr val="tx1"/>
                          </a:solidFill>
                          <a:effectLst/>
                          <a:latin typeface="Arial" panose="020B0604020202020204" pitchFamily="34" charset="0"/>
                        </a:rPr>
                        <a:t>Áp suất gió (kPa)</a:t>
                      </a:r>
                      <a:endParaRPr lang="en-US" sz="13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a:lstStyle/>
                    <a:p>
                      <a:pPr algn="ctr">
                        <a:lnSpc>
                          <a:spcPct val="150000"/>
                        </a:lnSpc>
                        <a:spcBef>
                          <a:spcPts val="300"/>
                        </a:spcBef>
                        <a:spcAft>
                          <a:spcPts val="300"/>
                        </a:spcAft>
                        <a:buNone/>
                      </a:pPr>
                      <a:r>
                        <a:rPr lang="en-GB" sz="1300" dirty="0">
                          <a:solidFill>
                            <a:schemeClr val="tx1"/>
                          </a:solidFill>
                          <a:effectLst/>
                          <a:latin typeface="Arial" panose="020B0604020202020204" pitchFamily="34" charset="0"/>
                        </a:rPr>
                        <a:t>Công suất (kW)</a:t>
                      </a:r>
                      <a:endParaRPr lang="en-US" sz="13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a:lstStyle/>
                    <a:p>
                      <a:pPr algn="ctr">
                        <a:lnSpc>
                          <a:spcPct val="150000"/>
                        </a:lnSpc>
                        <a:spcBef>
                          <a:spcPts val="300"/>
                        </a:spcBef>
                        <a:spcAft>
                          <a:spcPts val="300"/>
                        </a:spcAft>
                        <a:buNone/>
                      </a:pPr>
                      <a:r>
                        <a:rPr lang="en-GB" sz="1300" dirty="0" err="1">
                          <a:solidFill>
                            <a:schemeClr val="tx1"/>
                          </a:solidFill>
                          <a:effectLst/>
                          <a:latin typeface="Arial" panose="020B0604020202020204" pitchFamily="34" charset="0"/>
                        </a:rPr>
                        <a:t>Ghi</a:t>
                      </a:r>
                      <a:r>
                        <a:rPr lang="en-GB" sz="1300" dirty="0">
                          <a:solidFill>
                            <a:schemeClr val="tx1"/>
                          </a:solidFill>
                          <a:effectLst/>
                        </a:rPr>
                        <a:t> </a:t>
                      </a:r>
                      <a:r>
                        <a:rPr lang="en-GB" sz="1300" dirty="0" err="1">
                          <a:solidFill>
                            <a:schemeClr val="tx1"/>
                          </a:solidFill>
                          <a:effectLst/>
                        </a:rPr>
                        <a:t>chú</a:t>
                      </a:r>
                      <a:endParaRPr lang="en-US" sz="13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extLst>
                  <a:ext uri="{0D108BD9-81ED-4DB2-BD59-A6C34878D82A}">
                    <a16:rowId xmlns:a16="http://schemas.microsoft.com/office/drawing/2014/main" val="1123290069"/>
                  </a:ext>
                </a:extLst>
              </a:tr>
              <a:tr h="819915">
                <a:tc>
                  <a:txBody>
                    <a:bodyPr/>
                    <a:lstStyle/>
                    <a:p>
                      <a:pPr algn="just">
                        <a:lnSpc>
                          <a:spcPct val="150000"/>
                        </a:lnSpc>
                        <a:spcBef>
                          <a:spcPts val="300"/>
                        </a:spcBef>
                        <a:spcAft>
                          <a:spcPts val="300"/>
                        </a:spcAft>
                        <a:buNone/>
                      </a:pPr>
                      <a:r>
                        <a:rPr lang="en-GB" sz="1300" dirty="0">
                          <a:solidFill>
                            <a:schemeClr val="tx1"/>
                          </a:solidFill>
                          <a:effectLst/>
                          <a:latin typeface="Arial" panose="020B0604020202020204" pitchFamily="34" charset="0"/>
                        </a:rPr>
                        <a:t>Quạt gió một cho vòi đốt</a:t>
                      </a:r>
                      <a:endParaRPr lang="en-US" sz="13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a:lstStyle/>
                    <a:p>
                      <a:pPr algn="ctr">
                        <a:lnSpc>
                          <a:spcPct val="150000"/>
                        </a:lnSpc>
                        <a:spcBef>
                          <a:spcPts val="300"/>
                        </a:spcBef>
                        <a:spcAft>
                          <a:spcPts val="300"/>
                        </a:spcAft>
                        <a:buNone/>
                      </a:pPr>
                      <a:r>
                        <a:rPr lang="en-GB" sz="1300" dirty="0">
                          <a:solidFill>
                            <a:schemeClr val="tx1"/>
                          </a:solidFill>
                          <a:effectLst/>
                          <a:latin typeface="Arial" panose="020B0604020202020204" pitchFamily="34" charset="0"/>
                        </a:rPr>
                        <a:t>180</a:t>
                      </a:r>
                      <a:endParaRPr lang="en-US" sz="13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a:lstStyle/>
                    <a:p>
                      <a:pPr algn="ctr">
                        <a:lnSpc>
                          <a:spcPct val="150000"/>
                        </a:lnSpc>
                        <a:spcBef>
                          <a:spcPts val="300"/>
                        </a:spcBef>
                        <a:spcAft>
                          <a:spcPts val="300"/>
                        </a:spcAft>
                        <a:buNone/>
                      </a:pPr>
                      <a:r>
                        <a:rPr lang="en-GB" sz="1300" dirty="0">
                          <a:solidFill>
                            <a:schemeClr val="tx1"/>
                          </a:solidFill>
                          <a:effectLst/>
                          <a:latin typeface="Arial" panose="020B0604020202020204" pitchFamily="34" charset="0"/>
                        </a:rPr>
                        <a:t>58.8</a:t>
                      </a:r>
                      <a:endParaRPr lang="en-US" sz="13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a:lstStyle/>
                    <a:p>
                      <a:pPr algn="ctr">
                        <a:lnSpc>
                          <a:spcPct val="150000"/>
                        </a:lnSpc>
                        <a:spcBef>
                          <a:spcPts val="300"/>
                        </a:spcBef>
                        <a:spcAft>
                          <a:spcPts val="300"/>
                        </a:spcAft>
                        <a:buNone/>
                      </a:pPr>
                      <a:r>
                        <a:rPr lang="en-GB" sz="1300" dirty="0">
                          <a:solidFill>
                            <a:schemeClr val="tx1"/>
                          </a:solidFill>
                          <a:effectLst/>
                          <a:latin typeface="Arial" panose="020B0604020202020204" pitchFamily="34" charset="0"/>
                        </a:rPr>
                        <a:t>250</a:t>
                      </a:r>
                      <a:endParaRPr lang="en-US" sz="13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a:lstStyle/>
                    <a:p>
                      <a:pPr algn="ctr">
                        <a:lnSpc>
                          <a:spcPct val="150000"/>
                        </a:lnSpc>
                        <a:spcBef>
                          <a:spcPts val="300"/>
                        </a:spcBef>
                        <a:spcAft>
                          <a:spcPts val="300"/>
                        </a:spcAft>
                        <a:buNone/>
                      </a:pPr>
                      <a:r>
                        <a:rPr lang="en-GB" sz="1300" dirty="0" err="1">
                          <a:solidFill>
                            <a:schemeClr val="tx1"/>
                          </a:solidFill>
                          <a:effectLst/>
                          <a:latin typeface="Arial" panose="020B0604020202020204" pitchFamily="34" charset="0"/>
                        </a:rPr>
                        <a:t>Mã</a:t>
                      </a:r>
                      <a:r>
                        <a:rPr lang="en-GB" sz="1300" dirty="0">
                          <a:solidFill>
                            <a:schemeClr val="tx1"/>
                          </a:solidFill>
                          <a:effectLst/>
                        </a:rPr>
                        <a:t> </a:t>
                      </a:r>
                      <a:r>
                        <a:rPr lang="en-GB" sz="1300" dirty="0" err="1">
                          <a:solidFill>
                            <a:schemeClr val="tx1"/>
                          </a:solidFill>
                          <a:effectLst/>
                        </a:rPr>
                        <a:t>hiệu</a:t>
                      </a:r>
                      <a:r>
                        <a:rPr lang="en-GB" sz="1300" dirty="0">
                          <a:solidFill>
                            <a:schemeClr val="tx1"/>
                          </a:solidFill>
                          <a:effectLst/>
                        </a:rPr>
                        <a:t>: ASF300</a:t>
                      </a:r>
                      <a:endParaRPr lang="en-US" sz="13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extLst>
                  <a:ext uri="{0D108BD9-81ED-4DB2-BD59-A6C34878D82A}">
                    <a16:rowId xmlns:a16="http://schemas.microsoft.com/office/drawing/2014/main" val="714147853"/>
                  </a:ext>
                </a:extLst>
              </a:tr>
              <a:tr h="949145">
                <a:tc>
                  <a:txBody>
                    <a:bodyPr/>
                    <a:lstStyle/>
                    <a:p>
                      <a:pPr algn="just">
                        <a:lnSpc>
                          <a:spcPct val="150000"/>
                        </a:lnSpc>
                        <a:spcBef>
                          <a:spcPts val="300"/>
                        </a:spcBef>
                        <a:spcAft>
                          <a:spcPts val="300"/>
                        </a:spcAft>
                        <a:buNone/>
                      </a:pPr>
                      <a:r>
                        <a:rPr lang="en-GB" sz="1300" dirty="0">
                          <a:solidFill>
                            <a:schemeClr val="tx1"/>
                          </a:solidFill>
                          <a:effectLst/>
                          <a:latin typeface="Arial" panose="020B0604020202020204" pitchFamily="34" charset="0"/>
                        </a:rPr>
                        <a:t>Quạt Roots cân than đầu lò</a:t>
                      </a:r>
                      <a:endParaRPr lang="en-US" sz="13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a:lstStyle/>
                    <a:p>
                      <a:pPr algn="ctr">
                        <a:lnSpc>
                          <a:spcPct val="150000"/>
                        </a:lnSpc>
                        <a:spcBef>
                          <a:spcPts val="300"/>
                        </a:spcBef>
                        <a:spcAft>
                          <a:spcPts val="300"/>
                        </a:spcAft>
                        <a:buNone/>
                      </a:pPr>
                      <a:r>
                        <a:rPr lang="en-GB" sz="1300" dirty="0">
                          <a:solidFill>
                            <a:schemeClr val="tx1"/>
                          </a:solidFill>
                          <a:effectLst/>
                          <a:latin typeface="Arial" panose="020B0604020202020204" pitchFamily="34" charset="0"/>
                        </a:rPr>
                        <a:t>112</a:t>
                      </a:r>
                      <a:endParaRPr lang="en-US" sz="13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a:lstStyle/>
                    <a:p>
                      <a:pPr algn="ctr">
                        <a:lnSpc>
                          <a:spcPct val="150000"/>
                        </a:lnSpc>
                        <a:spcBef>
                          <a:spcPts val="300"/>
                        </a:spcBef>
                        <a:spcAft>
                          <a:spcPts val="300"/>
                        </a:spcAft>
                        <a:buNone/>
                      </a:pPr>
                      <a:r>
                        <a:rPr lang="en-GB" sz="1300" dirty="0">
                          <a:solidFill>
                            <a:schemeClr val="tx1"/>
                          </a:solidFill>
                          <a:effectLst/>
                          <a:latin typeface="Arial" panose="020B0604020202020204" pitchFamily="34" charset="0"/>
                        </a:rPr>
                        <a:t>69.0</a:t>
                      </a:r>
                      <a:endParaRPr lang="en-US" sz="13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a:lstStyle/>
                    <a:p>
                      <a:pPr algn="ctr">
                        <a:lnSpc>
                          <a:spcPct val="150000"/>
                        </a:lnSpc>
                        <a:spcBef>
                          <a:spcPts val="300"/>
                        </a:spcBef>
                        <a:spcAft>
                          <a:spcPts val="300"/>
                        </a:spcAft>
                        <a:buNone/>
                      </a:pPr>
                      <a:r>
                        <a:rPr lang="en-GB" sz="1300" dirty="0">
                          <a:solidFill>
                            <a:schemeClr val="tx1"/>
                          </a:solidFill>
                          <a:effectLst/>
                          <a:latin typeface="Arial" panose="020B0604020202020204" pitchFamily="34" charset="0"/>
                        </a:rPr>
                        <a:t>185</a:t>
                      </a:r>
                      <a:endParaRPr lang="en-US" sz="13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a:lstStyle/>
                    <a:p>
                      <a:pPr algn="ctr">
                        <a:lnSpc>
                          <a:spcPct val="150000"/>
                        </a:lnSpc>
                        <a:spcBef>
                          <a:spcPts val="300"/>
                        </a:spcBef>
                        <a:spcAft>
                          <a:spcPts val="300"/>
                        </a:spcAft>
                        <a:buNone/>
                      </a:pPr>
                      <a:r>
                        <a:rPr lang="en-GB" sz="1300" dirty="0" err="1">
                          <a:solidFill>
                            <a:schemeClr val="tx1"/>
                          </a:solidFill>
                          <a:effectLst/>
                          <a:latin typeface="Arial" panose="020B0604020202020204" pitchFamily="34" charset="0"/>
                        </a:rPr>
                        <a:t>Mã</a:t>
                      </a:r>
                      <a:r>
                        <a:rPr lang="en-GB" sz="1300" dirty="0">
                          <a:solidFill>
                            <a:schemeClr val="tx1"/>
                          </a:solidFill>
                          <a:effectLst/>
                        </a:rPr>
                        <a:t> </a:t>
                      </a:r>
                      <a:r>
                        <a:rPr lang="en-GB" sz="1300" dirty="0" err="1">
                          <a:solidFill>
                            <a:schemeClr val="tx1"/>
                          </a:solidFill>
                          <a:effectLst/>
                        </a:rPr>
                        <a:t>hiệu</a:t>
                      </a:r>
                      <a:r>
                        <a:rPr lang="en-GB" sz="1300" dirty="0">
                          <a:solidFill>
                            <a:schemeClr val="tx1"/>
                          </a:solidFill>
                          <a:effectLst/>
                        </a:rPr>
                        <a:t>: S51</a:t>
                      </a:r>
                      <a:endParaRPr lang="en-US" sz="13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extLst>
                  <a:ext uri="{0D108BD9-81ED-4DB2-BD59-A6C34878D82A}">
                    <a16:rowId xmlns:a16="http://schemas.microsoft.com/office/drawing/2014/main" val="55921064"/>
                  </a:ext>
                </a:extLst>
              </a:tr>
              <a:tr h="949145">
                <a:tc>
                  <a:txBody>
                    <a:bodyPr/>
                    <a:lstStyle/>
                    <a:p>
                      <a:pPr algn="just">
                        <a:lnSpc>
                          <a:spcPct val="150000"/>
                        </a:lnSpc>
                        <a:spcBef>
                          <a:spcPts val="300"/>
                        </a:spcBef>
                        <a:spcAft>
                          <a:spcPts val="300"/>
                        </a:spcAft>
                        <a:buNone/>
                      </a:pPr>
                      <a:r>
                        <a:rPr lang="en-GB" sz="1300" dirty="0">
                          <a:solidFill>
                            <a:schemeClr val="tx1"/>
                          </a:solidFill>
                          <a:effectLst/>
                          <a:latin typeface="Arial" panose="020B0604020202020204" pitchFamily="34" charset="0"/>
                        </a:rPr>
                        <a:t>Quạt Roots cân than đuôi lò</a:t>
                      </a:r>
                      <a:endParaRPr lang="en-US" sz="13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a:lstStyle/>
                    <a:p>
                      <a:pPr algn="ctr">
                        <a:lnSpc>
                          <a:spcPct val="150000"/>
                        </a:lnSpc>
                        <a:spcBef>
                          <a:spcPts val="300"/>
                        </a:spcBef>
                        <a:spcAft>
                          <a:spcPts val="300"/>
                        </a:spcAft>
                        <a:buNone/>
                      </a:pPr>
                      <a:r>
                        <a:rPr lang="en-GB" sz="1300" dirty="0">
                          <a:solidFill>
                            <a:schemeClr val="tx1"/>
                          </a:solidFill>
                          <a:effectLst/>
                          <a:latin typeface="Arial" panose="020B0604020202020204" pitchFamily="34" charset="0"/>
                        </a:rPr>
                        <a:t>122</a:t>
                      </a:r>
                      <a:endParaRPr lang="en-US" sz="13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a:lstStyle/>
                    <a:p>
                      <a:pPr algn="ctr">
                        <a:lnSpc>
                          <a:spcPct val="150000"/>
                        </a:lnSpc>
                        <a:spcBef>
                          <a:spcPts val="300"/>
                        </a:spcBef>
                        <a:spcAft>
                          <a:spcPts val="300"/>
                        </a:spcAft>
                        <a:buNone/>
                      </a:pPr>
                      <a:r>
                        <a:rPr lang="en-GB" sz="1300" dirty="0">
                          <a:solidFill>
                            <a:schemeClr val="tx1"/>
                          </a:solidFill>
                          <a:effectLst/>
                          <a:latin typeface="Arial" panose="020B0604020202020204" pitchFamily="34" charset="0"/>
                        </a:rPr>
                        <a:t>57.0</a:t>
                      </a:r>
                      <a:endParaRPr lang="en-US" sz="13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a:lstStyle/>
                    <a:p>
                      <a:pPr algn="ctr">
                        <a:lnSpc>
                          <a:spcPct val="150000"/>
                        </a:lnSpc>
                        <a:spcBef>
                          <a:spcPts val="300"/>
                        </a:spcBef>
                        <a:spcAft>
                          <a:spcPts val="300"/>
                        </a:spcAft>
                        <a:buNone/>
                      </a:pPr>
                      <a:r>
                        <a:rPr lang="en-GB" sz="1300" dirty="0">
                          <a:solidFill>
                            <a:schemeClr val="tx1"/>
                          </a:solidFill>
                          <a:effectLst/>
                          <a:latin typeface="Arial" panose="020B0604020202020204" pitchFamily="34" charset="0"/>
                        </a:rPr>
                        <a:t>185</a:t>
                      </a:r>
                      <a:endParaRPr lang="en-US" sz="13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a:lstStyle/>
                    <a:p>
                      <a:pPr algn="ctr">
                        <a:lnSpc>
                          <a:spcPct val="150000"/>
                        </a:lnSpc>
                        <a:spcBef>
                          <a:spcPts val="300"/>
                        </a:spcBef>
                        <a:spcAft>
                          <a:spcPts val="300"/>
                        </a:spcAft>
                        <a:buNone/>
                      </a:pPr>
                      <a:r>
                        <a:rPr lang="en-GB" sz="1300" dirty="0" err="1">
                          <a:solidFill>
                            <a:schemeClr val="tx1"/>
                          </a:solidFill>
                          <a:effectLst/>
                          <a:latin typeface="Arial" panose="020B0604020202020204" pitchFamily="34" charset="0"/>
                        </a:rPr>
                        <a:t>Mã</a:t>
                      </a:r>
                      <a:r>
                        <a:rPr lang="en-GB" sz="1300" dirty="0">
                          <a:solidFill>
                            <a:schemeClr val="tx1"/>
                          </a:solidFill>
                          <a:effectLst/>
                        </a:rPr>
                        <a:t> </a:t>
                      </a:r>
                      <a:r>
                        <a:rPr lang="en-GB" sz="1300" dirty="0" err="1">
                          <a:solidFill>
                            <a:schemeClr val="tx1"/>
                          </a:solidFill>
                          <a:effectLst/>
                        </a:rPr>
                        <a:t>hiệu</a:t>
                      </a:r>
                      <a:r>
                        <a:rPr lang="en-GB" sz="1300" dirty="0">
                          <a:solidFill>
                            <a:schemeClr val="tx1"/>
                          </a:solidFill>
                          <a:effectLst/>
                        </a:rPr>
                        <a:t>: S51</a:t>
                      </a:r>
                      <a:endParaRPr lang="en-US" sz="13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extLst>
                  <a:ext uri="{0D108BD9-81ED-4DB2-BD59-A6C34878D82A}">
                    <a16:rowId xmlns:a16="http://schemas.microsoft.com/office/drawing/2014/main" val="1375451091"/>
                  </a:ext>
                </a:extLst>
              </a:tr>
            </a:tbl>
          </a:graphicData>
        </a:graphic>
      </p:graphicFrame>
      <p:pic>
        <p:nvPicPr>
          <p:cNvPr id="4" name="Picture 3" descr="A computer screen with many different colored graphics&#10;&#10;Description automatically generated">
            <a:extLst>
              <a:ext uri="{FF2B5EF4-FFF2-40B4-BE49-F238E27FC236}">
                <a16:creationId xmlns:a16="http://schemas.microsoft.com/office/drawing/2014/main" id="{9312A694-0247-B946-AFB7-1AECE8831A94}"/>
              </a:ext>
            </a:extLst>
          </p:cNvPr>
          <p:cNvPicPr>
            <a:picLocks noChangeAspect="1"/>
          </p:cNvPicPr>
          <p:nvPr/>
        </p:nvPicPr>
        <p:blipFill rotWithShape="1">
          <a:blip r:embed="rId2">
            <a:extLst>
              <a:ext uri="{28A0092B-C50C-407E-A947-70E740481C1C}">
                <a14:useLocalDpi xmlns:a14="http://schemas.microsoft.com/office/drawing/2010/main" val="0"/>
              </a:ext>
            </a:extLst>
          </a:blip>
          <a:srcRect l="12714" r="11646"/>
          <a:stretch/>
        </p:blipFill>
        <p:spPr bwMode="auto">
          <a:xfrm>
            <a:off x="6970326" y="1781111"/>
            <a:ext cx="4039093" cy="2402867"/>
          </a:xfrm>
          <a:prstGeom prst="rect">
            <a:avLst/>
          </a:prstGeom>
          <a:noFill/>
          <a:ln>
            <a:noFill/>
          </a:ln>
          <a:extLst>
            <a:ext uri="{53640926-AAD7-44D8-BBD7-CCE9431645EC}">
              <a14:shadowObscured xmlns:a14="http://schemas.microsoft.com/office/drawing/2010/main"/>
            </a:ext>
          </a:extLst>
        </p:spPr>
      </p:pic>
      <p:pic>
        <p:nvPicPr>
          <p:cNvPr id="6" name="Picture 5" descr="A computer screen with a diagram&#10;&#10;Description automatically generated">
            <a:extLst>
              <a:ext uri="{FF2B5EF4-FFF2-40B4-BE49-F238E27FC236}">
                <a16:creationId xmlns:a16="http://schemas.microsoft.com/office/drawing/2014/main" id="{CAF01B44-A071-6F3D-F44D-0CDBAE620E3B}"/>
              </a:ext>
            </a:extLst>
          </p:cNvPr>
          <p:cNvPicPr>
            <a:picLocks noChangeAspect="1"/>
          </p:cNvPicPr>
          <p:nvPr/>
        </p:nvPicPr>
        <p:blipFill rotWithShape="1">
          <a:blip r:embed="rId3">
            <a:extLst>
              <a:ext uri="{28A0092B-C50C-407E-A947-70E740481C1C}">
                <a14:useLocalDpi xmlns:a14="http://schemas.microsoft.com/office/drawing/2010/main" val="0"/>
              </a:ext>
            </a:extLst>
          </a:blip>
          <a:srcRect l="10433" r="13853"/>
          <a:stretch/>
        </p:blipFill>
        <p:spPr bwMode="auto">
          <a:xfrm>
            <a:off x="6966087" y="4455133"/>
            <a:ext cx="4043332" cy="2402867"/>
          </a:xfrm>
          <a:prstGeom prst="rect">
            <a:avLst/>
          </a:prstGeom>
          <a:noFill/>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1B33D56D-C3A6-45CC-8176-0231ECF561FC}"/>
              </a:ext>
            </a:extLst>
          </p:cNvPr>
          <p:cNvSpPr txBox="1"/>
          <p:nvPr/>
        </p:nvSpPr>
        <p:spPr>
          <a:xfrm>
            <a:off x="219921" y="2035266"/>
            <a:ext cx="6097772" cy="414985"/>
          </a:xfrm>
          <a:prstGeom prst="rect">
            <a:avLst/>
          </a:prstGeom>
          <a:noFill/>
        </p:spPr>
        <p:txBody>
          <a:bodyPr wrap="square">
            <a:spAutoFit/>
          </a:bodyPr>
          <a:lstStyle/>
          <a:p>
            <a:pPr algn="just">
              <a:lnSpc>
                <a:spcPct val="130000"/>
              </a:lnSpc>
              <a:spcBef>
                <a:spcPts val="300"/>
              </a:spcBef>
              <a:spcAft>
                <a:spcPts val="300"/>
              </a:spcAft>
            </a:pPr>
            <a:r>
              <a:rPr lang="en-US" sz="1800" b="1" dirty="0">
                <a:solidFill>
                  <a:schemeClr val="accent5">
                    <a:lumMod val="50000"/>
                  </a:schemeClr>
                </a:solidFill>
                <a:latin typeface="+mn-lt"/>
                <a:ea typeface="Times New Roman" panose="02020603050405020304" pitchFamily="18" charset="0"/>
              </a:rPr>
              <a:t>a. Hiện trạng</a:t>
            </a:r>
          </a:p>
        </p:txBody>
      </p:sp>
    </p:spTree>
    <p:extLst>
      <p:ext uri="{BB962C8B-B14F-4D97-AF65-F5344CB8AC3E}">
        <p14:creationId xmlns:p14="http://schemas.microsoft.com/office/powerpoint/2010/main" val="38603057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731DF-41CB-AED2-8F3E-9A543D74FD6E}"/>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922F3ED3-96AD-4936-6ED1-A8D81B41DA53}"/>
              </a:ext>
            </a:extLst>
          </p:cNvPr>
          <p:cNvSpPr txBox="1">
            <a:spLocks/>
          </p:cNvSpPr>
          <p:nvPr/>
        </p:nvSpPr>
        <p:spPr>
          <a:xfrm>
            <a:off x="634176" y="1281802"/>
            <a:ext cx="10982860" cy="66129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GB" dirty="0">
                <a:latin typeface="Arial" panose="020B0604020202020204" pitchFamily="34" charset="0"/>
                <a:ea typeface="Times New Roman" panose="02020603050405020304" pitchFamily="18" charset="0"/>
                <a:cs typeface="Arial" panose="020B0604020202020204" pitchFamily="34" charset="0"/>
              </a:rPr>
              <a:t>7</a:t>
            </a:r>
            <a:r>
              <a:rPr lang="en-GB" sz="2800" dirty="0">
                <a:latin typeface="Arial" panose="020B0604020202020204" pitchFamily="34" charset="0"/>
                <a:ea typeface="Times New Roman" panose="02020603050405020304" pitchFamily="18" charset="0"/>
                <a:cs typeface="Arial" panose="020B0604020202020204" pitchFamily="34" charset="0"/>
              </a:rPr>
              <a:t>. Tận dụng khí nóng thải ra từ QT làm </a:t>
            </a:r>
            <a:r>
              <a:rPr lang="en-GB" sz="2800" dirty="0" err="1">
                <a:latin typeface="Arial" panose="020B0604020202020204" pitchFamily="34" charset="0"/>
                <a:ea typeface="Times New Roman" panose="02020603050405020304" pitchFamily="18" charset="0"/>
                <a:cs typeface="Arial" panose="020B0604020202020204" pitchFamily="34" charset="0"/>
              </a:rPr>
              <a:t>mát</a:t>
            </a:r>
            <a:r>
              <a:rPr lang="en-GB" sz="2800" dirty="0">
                <a:latin typeface="Arial" panose="020B0604020202020204" pitchFamily="34" charset="0"/>
                <a:ea typeface="Times New Roman" panose="02020603050405020304" pitchFamily="18" charset="0"/>
                <a:cs typeface="Arial" panose="020B0604020202020204" pitchFamily="34" charset="0"/>
              </a:rPr>
              <a:t> Clinker </a:t>
            </a:r>
            <a:r>
              <a:rPr lang="en-GB" sz="2800" dirty="0" err="1">
                <a:latin typeface="Arial" panose="020B0604020202020204" pitchFamily="34" charset="0"/>
                <a:ea typeface="Times New Roman" panose="02020603050405020304" pitchFamily="18" charset="0"/>
                <a:cs typeface="Arial" panose="020B0604020202020204" pitchFamily="34" charset="0"/>
              </a:rPr>
              <a:t>để</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sử</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dụng</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cho</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quạt</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cấp</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gió</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một</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đầu</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lò</a:t>
            </a:r>
            <a:endParaRPr lang="en-US"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4C23818B-592D-D6C6-C8DF-16052F982C96}"/>
              </a:ext>
            </a:extLst>
          </p:cNvPr>
          <p:cNvSpPr txBox="1"/>
          <p:nvPr/>
        </p:nvSpPr>
        <p:spPr>
          <a:xfrm>
            <a:off x="634176" y="2537050"/>
            <a:ext cx="10502778" cy="3093154"/>
          </a:xfrm>
          <a:prstGeom prst="rect">
            <a:avLst/>
          </a:prstGeom>
          <a:noFill/>
        </p:spPr>
        <p:txBody>
          <a:bodyPr wrap="square">
            <a:spAutoFit/>
          </a:bodyPr>
          <a:lstStyle/>
          <a:p>
            <a:pPr indent="380985" algn="just">
              <a:lnSpc>
                <a:spcPct val="150000"/>
              </a:lnSpc>
              <a:spcBef>
                <a:spcPts val="250"/>
              </a:spcBef>
              <a:spcAft>
                <a:spcPts val="250"/>
              </a:spcAft>
            </a:pPr>
            <a:r>
              <a:rPr lang="en-GB" sz="1500" kern="100" dirty="0" err="1">
                <a:latin typeface="Arial" panose="020B0604020202020204" pitchFamily="34" charset="0"/>
                <a:ea typeface="Aptos" panose="020B0004020202020204" pitchFamily="34" charset="0"/>
                <a:cs typeface="Arial" panose="020B0604020202020204" pitchFamily="34" charset="0"/>
              </a:rPr>
              <a:t>Lắp</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đặt</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đường</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ống</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dẫn</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khí</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nóng</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thoát</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ra</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từ</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quá</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trình</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làm</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mát</a:t>
            </a:r>
            <a:r>
              <a:rPr lang="en-GB" sz="1500" dirty="0">
                <a:latin typeface="Arial" panose="020B0604020202020204" pitchFamily="34" charset="0"/>
                <a:ea typeface="Times New Roman" panose="02020603050405020304" pitchFamily="18" charset="0"/>
                <a:cs typeface="Arial" panose="020B0604020202020204" pitchFamily="34" charset="0"/>
              </a:rPr>
              <a:t> clinker (</a:t>
            </a:r>
            <a:r>
              <a:rPr lang="en-GB" sz="1500" dirty="0" err="1">
                <a:latin typeface="Arial" panose="020B0604020202020204" pitchFamily="34" charset="0"/>
                <a:ea typeface="Times New Roman" panose="02020603050405020304" pitchFamily="18" charset="0"/>
                <a:cs typeface="Arial" panose="020B0604020202020204" pitchFamily="34" charset="0"/>
              </a:rPr>
              <a:t>nhiệt</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độ</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khoảng</a:t>
            </a:r>
            <a:r>
              <a:rPr lang="en-GB" sz="1500" dirty="0">
                <a:latin typeface="Arial" panose="020B0604020202020204" pitchFamily="34" charset="0"/>
                <a:ea typeface="Times New Roman" panose="02020603050405020304" pitchFamily="18" charset="0"/>
                <a:cs typeface="Arial" panose="020B0604020202020204" pitchFamily="34" charset="0"/>
              </a:rPr>
              <a:t> 110-130°C) </a:t>
            </a:r>
            <a:r>
              <a:rPr lang="en-GB" sz="1500" dirty="0" err="1">
                <a:latin typeface="Arial" panose="020B0604020202020204" pitchFamily="34" charset="0"/>
                <a:ea typeface="Times New Roman" panose="02020603050405020304" pitchFamily="18" charset="0"/>
                <a:cs typeface="Arial" panose="020B0604020202020204" pitchFamily="34" charset="0"/>
              </a:rPr>
              <a:t>đến</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quạt</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cấp</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gió</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một</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cho</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vòi</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đốt</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đầu</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lò</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Việc</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này</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nhằm</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tăng</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nhiệt</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độ</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không</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khí</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cấp</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vào</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quá</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trình</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cháy</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từ</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đó</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nâng</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cao</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hiệu</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suất</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nhiệt</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của</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lò</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en-GB" sz="1500" dirty="0" err="1">
                <a:latin typeface="Arial" panose="020B0604020202020204" pitchFamily="34" charset="0"/>
                <a:ea typeface="Times New Roman" panose="02020603050405020304" pitchFamily="18" charset="0"/>
                <a:cs typeface="Arial" panose="020B0604020202020204" pitchFamily="34" charset="0"/>
              </a:rPr>
              <a:t>nung</a:t>
            </a:r>
            <a:r>
              <a:rPr lang="en-GB" sz="1500" dirty="0">
                <a:latin typeface="Arial" panose="020B0604020202020204" pitchFamily="34" charset="0"/>
                <a:ea typeface="Times New Roman" panose="02020603050405020304" pitchFamily="18" charset="0"/>
                <a:cs typeface="Arial" panose="020B0604020202020204" pitchFamily="34" charset="0"/>
              </a:rPr>
              <a:t> clinker.</a:t>
            </a:r>
            <a:endParaRPr lang="en-US" sz="1500" dirty="0">
              <a:latin typeface="Arial" panose="020B0604020202020204" pitchFamily="34" charset="0"/>
              <a:ea typeface="Times New Roman" panose="02020603050405020304" pitchFamily="18" charset="0"/>
              <a:cs typeface="Arial" panose="020B0604020202020204" pitchFamily="34" charset="0"/>
            </a:endParaRPr>
          </a:p>
          <a:p>
            <a:pPr indent="380985" algn="just">
              <a:lnSpc>
                <a:spcPct val="150000"/>
              </a:lnSpc>
              <a:spcBef>
                <a:spcPts val="250"/>
              </a:spcBef>
              <a:spcAft>
                <a:spcPts val="250"/>
              </a:spcAft>
            </a:pPr>
            <a:r>
              <a:rPr lang="en-GB" sz="1500" b="1" i="1" dirty="0" err="1">
                <a:latin typeface="Arial" panose="020B0604020202020204" pitchFamily="34" charset="0"/>
                <a:ea typeface="Times New Roman" panose="02020603050405020304" pitchFamily="18" charset="0"/>
                <a:cs typeface="Arial" panose="020B0604020202020204" pitchFamily="34" charset="0"/>
              </a:rPr>
              <a:t>Tiềm</a:t>
            </a:r>
            <a:r>
              <a:rPr lang="en-GB" sz="1500" b="1" i="1" dirty="0">
                <a:latin typeface="Arial" panose="020B0604020202020204" pitchFamily="34" charset="0"/>
                <a:ea typeface="Aptos" panose="020B0004020202020204" pitchFamily="34" charset="0"/>
                <a:cs typeface="Arial" panose="020B0604020202020204" pitchFamily="34" charset="0"/>
              </a:rPr>
              <a:t> </a:t>
            </a:r>
            <a:r>
              <a:rPr lang="en-GB" sz="1500" b="1" i="1" dirty="0" err="1">
                <a:latin typeface="Arial" panose="020B0604020202020204" pitchFamily="34" charset="0"/>
                <a:ea typeface="Aptos" panose="020B0004020202020204" pitchFamily="34" charset="0"/>
                <a:cs typeface="Arial" panose="020B0604020202020204" pitchFamily="34" charset="0"/>
              </a:rPr>
              <a:t>năng</a:t>
            </a:r>
            <a:r>
              <a:rPr lang="en-GB" sz="1500" b="1" i="1" dirty="0">
                <a:latin typeface="Arial" panose="020B0604020202020204" pitchFamily="34" charset="0"/>
                <a:ea typeface="Aptos" panose="020B0004020202020204" pitchFamily="34" charset="0"/>
                <a:cs typeface="Arial" panose="020B0604020202020204" pitchFamily="34" charset="0"/>
              </a:rPr>
              <a:t> </a:t>
            </a:r>
            <a:r>
              <a:rPr lang="en-GB" sz="1500" b="1" i="1" dirty="0" err="1">
                <a:latin typeface="Arial" panose="020B0604020202020204" pitchFamily="34" charset="0"/>
                <a:ea typeface="Aptos" panose="020B0004020202020204" pitchFamily="34" charset="0"/>
                <a:cs typeface="Arial" panose="020B0604020202020204" pitchFamily="34" charset="0"/>
              </a:rPr>
              <a:t>tiết</a:t>
            </a:r>
            <a:r>
              <a:rPr lang="en-GB" sz="1500" b="1" i="1" dirty="0">
                <a:latin typeface="Arial" panose="020B0604020202020204" pitchFamily="34" charset="0"/>
                <a:ea typeface="Aptos" panose="020B0004020202020204" pitchFamily="34" charset="0"/>
                <a:cs typeface="Arial" panose="020B0604020202020204" pitchFamily="34" charset="0"/>
              </a:rPr>
              <a:t> </a:t>
            </a:r>
            <a:r>
              <a:rPr lang="en-GB" sz="1500" b="1" i="1" dirty="0" err="1">
                <a:latin typeface="Arial" panose="020B0604020202020204" pitchFamily="34" charset="0"/>
                <a:ea typeface="Aptos" panose="020B0004020202020204" pitchFamily="34" charset="0"/>
                <a:cs typeface="Arial" panose="020B0604020202020204" pitchFamily="34" charset="0"/>
              </a:rPr>
              <a:t>kiệm</a:t>
            </a:r>
            <a:r>
              <a:rPr lang="en-GB" sz="1500" b="1" i="1" dirty="0">
                <a:latin typeface="Arial" panose="020B0604020202020204" pitchFamily="34" charset="0"/>
                <a:ea typeface="Aptos" panose="020B0004020202020204" pitchFamily="34" charset="0"/>
                <a:cs typeface="Arial" panose="020B0604020202020204" pitchFamily="34" charset="0"/>
              </a:rPr>
              <a:t> </a:t>
            </a:r>
            <a:r>
              <a:rPr lang="en-GB" sz="1500" b="1" i="1" dirty="0" err="1">
                <a:latin typeface="Arial" panose="020B0604020202020204" pitchFamily="34" charset="0"/>
                <a:ea typeface="Aptos" panose="020B0004020202020204" pitchFamily="34" charset="0"/>
                <a:cs typeface="Arial" panose="020B0604020202020204" pitchFamily="34" charset="0"/>
              </a:rPr>
              <a:t>năng</a:t>
            </a:r>
            <a:r>
              <a:rPr lang="en-GB" sz="1500" b="1" i="1" dirty="0">
                <a:latin typeface="Arial" panose="020B0604020202020204" pitchFamily="34" charset="0"/>
                <a:ea typeface="Aptos" panose="020B0004020202020204" pitchFamily="34" charset="0"/>
                <a:cs typeface="Arial" panose="020B0604020202020204" pitchFamily="34" charset="0"/>
              </a:rPr>
              <a:t> </a:t>
            </a:r>
            <a:r>
              <a:rPr lang="en-GB" sz="1500" b="1" i="1" dirty="0" err="1">
                <a:latin typeface="Arial" panose="020B0604020202020204" pitchFamily="34" charset="0"/>
                <a:ea typeface="Aptos" panose="020B0004020202020204" pitchFamily="34" charset="0"/>
                <a:cs typeface="Arial" panose="020B0604020202020204" pitchFamily="34" charset="0"/>
              </a:rPr>
              <a:t>lượng</a:t>
            </a:r>
            <a:r>
              <a:rPr lang="en-GB" sz="1500" b="1" i="1" dirty="0">
                <a:latin typeface="Arial" panose="020B0604020202020204" pitchFamily="34" charset="0"/>
                <a:ea typeface="Aptos" panose="020B0004020202020204" pitchFamily="34" charset="0"/>
                <a:cs typeface="Arial" panose="020B0604020202020204" pitchFamily="34" charset="0"/>
              </a:rPr>
              <a:t>:</a:t>
            </a:r>
            <a:endParaRPr lang="en-US" sz="1500" dirty="0">
              <a:latin typeface="Arial" panose="020B0604020202020204" pitchFamily="34" charset="0"/>
              <a:ea typeface="Times New Roman" panose="02020603050405020304" pitchFamily="18" charset="0"/>
              <a:cs typeface="Arial" panose="020B0604020202020204" pitchFamily="34" charset="0"/>
            </a:endParaRPr>
          </a:p>
          <a:p>
            <a:pPr marL="285739" indent="-285739" algn="just">
              <a:lnSpc>
                <a:spcPct val="150000"/>
              </a:lnSpc>
              <a:spcBef>
                <a:spcPts val="250"/>
              </a:spcBef>
              <a:spcAft>
                <a:spcPts val="250"/>
              </a:spcAft>
              <a:buSzPts val="1000"/>
              <a:buFont typeface="Times New Roman" panose="02020603050405020304" pitchFamily="18" charset="0"/>
              <a:buChar char="-"/>
              <a:tabLst>
                <a:tab pos="380985" algn="l"/>
              </a:tabLst>
            </a:pPr>
            <a:r>
              <a:rPr lang="en-GB" sz="1500" dirty="0">
                <a:latin typeface="Arial" panose="020B0604020202020204" pitchFamily="34" charset="0"/>
                <a:ea typeface="Aptos" panose="020B0004020202020204" pitchFamily="34" charset="0"/>
                <a:cs typeface="Arial" panose="020B0604020202020204" pitchFamily="34" charset="0"/>
              </a:rPr>
              <a:t>Khi </a:t>
            </a:r>
            <a:r>
              <a:rPr lang="en-GB" sz="1500" dirty="0" err="1">
                <a:latin typeface="Arial" panose="020B0604020202020204" pitchFamily="34" charset="0"/>
                <a:ea typeface="Aptos" panose="020B0004020202020204" pitchFamily="34" charset="0"/>
                <a:cs typeface="Arial" panose="020B0604020202020204" pitchFamily="34" charset="0"/>
              </a:rPr>
              <a:t>tăng</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nhiệt</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độ</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không</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khí</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cấp</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cho</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quá</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trình</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cháy</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lên</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khoảng</a:t>
            </a:r>
            <a:r>
              <a:rPr lang="en-GB" sz="1500" dirty="0">
                <a:latin typeface="Arial" panose="020B0604020202020204" pitchFamily="34" charset="0"/>
                <a:ea typeface="Aptos" panose="020B0004020202020204" pitchFamily="34" charset="0"/>
                <a:cs typeface="Arial" panose="020B0604020202020204" pitchFamily="34" charset="0"/>
              </a:rPr>
              <a:t> 20°C, </a:t>
            </a:r>
            <a:r>
              <a:rPr lang="en-GB" sz="1500" dirty="0" err="1">
                <a:latin typeface="Arial" panose="020B0604020202020204" pitchFamily="34" charset="0"/>
                <a:ea typeface="Aptos" panose="020B0004020202020204" pitchFamily="34" charset="0"/>
                <a:cs typeface="Arial" panose="020B0604020202020204" pitchFamily="34" charset="0"/>
              </a:rPr>
              <a:t>hiệu</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suất</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nhiệt</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của</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lò</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có</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thể</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tăng</a:t>
            </a:r>
            <a:r>
              <a:rPr lang="en-GB" sz="1500" dirty="0">
                <a:latin typeface="Arial" panose="020B0604020202020204" pitchFamily="34" charset="0"/>
                <a:ea typeface="Aptos" panose="020B0004020202020204" pitchFamily="34" charset="0"/>
                <a:cs typeface="Arial" panose="020B0604020202020204" pitchFamily="34" charset="0"/>
              </a:rPr>
              <a:t> 1%.</a:t>
            </a:r>
            <a:endParaRPr lang="en-US" sz="1500" dirty="0">
              <a:latin typeface="Arial" panose="020B0604020202020204" pitchFamily="34" charset="0"/>
              <a:ea typeface="Times New Roman" panose="02020603050405020304" pitchFamily="18" charset="0"/>
              <a:cs typeface="Arial" panose="020B0604020202020204" pitchFamily="34" charset="0"/>
            </a:endParaRPr>
          </a:p>
          <a:p>
            <a:pPr marL="285739" indent="-285739" algn="just">
              <a:lnSpc>
                <a:spcPct val="150000"/>
              </a:lnSpc>
              <a:spcBef>
                <a:spcPts val="250"/>
              </a:spcBef>
              <a:spcAft>
                <a:spcPts val="250"/>
              </a:spcAft>
              <a:buSzPts val="1000"/>
              <a:buFont typeface="Times New Roman" panose="02020603050405020304" pitchFamily="18" charset="0"/>
              <a:buChar char="-"/>
              <a:tabLst>
                <a:tab pos="380985" algn="l"/>
              </a:tabLst>
            </a:pPr>
            <a:r>
              <a:rPr lang="en-GB" sz="1500" dirty="0" err="1">
                <a:latin typeface="Arial" panose="020B0604020202020204" pitchFamily="34" charset="0"/>
                <a:ea typeface="Aptos" panose="020B0004020202020204" pitchFamily="34" charset="0"/>
                <a:cs typeface="Arial" panose="020B0604020202020204" pitchFamily="34" charset="0"/>
              </a:rPr>
              <a:t>Lượng</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nhiên</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liệu</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cấp</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đầu</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lò</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chiếm</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khoảng</a:t>
            </a:r>
            <a:r>
              <a:rPr lang="en-GB" sz="1500" dirty="0">
                <a:latin typeface="Arial" panose="020B0604020202020204" pitchFamily="34" charset="0"/>
                <a:ea typeface="Aptos" panose="020B0004020202020204" pitchFamily="34" charset="0"/>
                <a:cs typeface="Arial" panose="020B0604020202020204" pitchFamily="34" charset="0"/>
              </a:rPr>
              <a:t> 34% </a:t>
            </a:r>
            <a:r>
              <a:rPr lang="en-GB" sz="1500" dirty="0" err="1">
                <a:latin typeface="Arial" panose="020B0604020202020204" pitchFamily="34" charset="0"/>
                <a:ea typeface="Aptos" panose="020B0004020202020204" pitchFamily="34" charset="0"/>
                <a:cs typeface="Arial" panose="020B0604020202020204" pitchFamily="34" charset="0"/>
              </a:rPr>
              <a:t>tổng</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lượng</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nhiên</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liệu</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cho</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lò</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nung</a:t>
            </a:r>
            <a:r>
              <a:rPr lang="en-GB" sz="1500" dirty="0">
                <a:latin typeface="Arial" panose="020B0604020202020204" pitchFamily="34" charset="0"/>
                <a:ea typeface="Aptos" panose="020B0004020202020204" pitchFamily="34" charset="0"/>
                <a:cs typeface="Arial" panose="020B0604020202020204" pitchFamily="34" charset="0"/>
              </a:rPr>
              <a:t>.</a:t>
            </a:r>
            <a:endParaRPr lang="en-US" sz="1500" dirty="0">
              <a:latin typeface="Arial" panose="020B0604020202020204" pitchFamily="34" charset="0"/>
              <a:ea typeface="Times New Roman" panose="02020603050405020304" pitchFamily="18" charset="0"/>
              <a:cs typeface="Arial" panose="020B0604020202020204" pitchFamily="34" charset="0"/>
            </a:endParaRPr>
          </a:p>
          <a:p>
            <a:pPr marL="285739" indent="-285739" algn="just">
              <a:lnSpc>
                <a:spcPct val="150000"/>
              </a:lnSpc>
              <a:spcBef>
                <a:spcPts val="250"/>
              </a:spcBef>
              <a:spcAft>
                <a:spcPts val="250"/>
              </a:spcAft>
              <a:buSzPts val="1000"/>
              <a:buFont typeface="Times New Roman" panose="02020603050405020304" pitchFamily="18" charset="0"/>
              <a:buChar char="-"/>
              <a:tabLst>
                <a:tab pos="380985" algn="l"/>
              </a:tabLst>
            </a:pPr>
            <a:r>
              <a:rPr lang="en-GB" sz="1500" dirty="0" err="1">
                <a:latin typeface="Arial" panose="020B0604020202020204" pitchFamily="34" charset="0"/>
                <a:ea typeface="Aptos" panose="020B0004020202020204" pitchFamily="34" charset="0"/>
                <a:cs typeface="Arial" panose="020B0604020202020204" pitchFamily="34" charset="0"/>
              </a:rPr>
              <a:t>Lượng</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không</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khí</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cấp</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vào</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vòi</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đốt</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đầu</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lò</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chiếm</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khoảng</a:t>
            </a:r>
            <a:r>
              <a:rPr lang="en-GB" sz="1500" dirty="0">
                <a:latin typeface="Arial" panose="020B0604020202020204" pitchFamily="34" charset="0"/>
                <a:ea typeface="Aptos" panose="020B0004020202020204" pitchFamily="34" charset="0"/>
                <a:cs typeface="Arial" panose="020B0604020202020204" pitchFamily="34" charset="0"/>
              </a:rPr>
              <a:t> 10% </a:t>
            </a:r>
            <a:r>
              <a:rPr lang="en-GB" sz="1500" dirty="0" err="1">
                <a:latin typeface="Arial" panose="020B0604020202020204" pitchFamily="34" charset="0"/>
                <a:ea typeface="Aptos" panose="020B0004020202020204" pitchFamily="34" charset="0"/>
                <a:cs typeface="Arial" panose="020B0604020202020204" pitchFamily="34" charset="0"/>
              </a:rPr>
              <a:t>tổng</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lượng</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không</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khí</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cần</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thiết</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cho</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quá</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trình</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đốt</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cháy</a:t>
            </a:r>
            <a:r>
              <a:rPr lang="en-GB" sz="1500" dirty="0">
                <a:latin typeface="Arial" panose="020B0604020202020204" pitchFamily="34" charset="0"/>
                <a:ea typeface="Aptos" panose="020B0004020202020204" pitchFamily="34" charset="0"/>
                <a:cs typeface="Arial" panose="020B0604020202020204" pitchFamily="34" charset="0"/>
              </a:rPr>
              <a:t>.</a:t>
            </a:r>
            <a:endParaRPr lang="en-US" sz="1500" dirty="0">
              <a:latin typeface="Arial" panose="020B0604020202020204" pitchFamily="34" charset="0"/>
              <a:ea typeface="Times New Roman" panose="02020603050405020304" pitchFamily="18" charset="0"/>
              <a:cs typeface="Arial" panose="020B0604020202020204" pitchFamily="34" charset="0"/>
            </a:endParaRPr>
          </a:p>
          <a:p>
            <a:pPr>
              <a:buNone/>
            </a:pPr>
            <a:r>
              <a:rPr lang="en-GB" sz="1500" dirty="0" err="1">
                <a:latin typeface="Arial" panose="020B0604020202020204" pitchFamily="34" charset="0"/>
                <a:ea typeface="Aptos" panose="020B0004020202020204" pitchFamily="34" charset="0"/>
                <a:cs typeface="Arial" panose="020B0604020202020204" pitchFamily="34" charset="0"/>
              </a:rPr>
              <a:t>Với</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việc</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tăng</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nhiệt</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độ</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không</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khí</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cấp</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từ</a:t>
            </a:r>
            <a:r>
              <a:rPr lang="en-GB" sz="1500" dirty="0">
                <a:latin typeface="Arial" panose="020B0604020202020204" pitchFamily="34" charset="0"/>
                <a:ea typeface="Aptos" panose="020B0004020202020204" pitchFamily="34" charset="0"/>
                <a:cs typeface="Arial" panose="020B0604020202020204" pitchFamily="34" charset="0"/>
              </a:rPr>
              <a:t> 28°C </a:t>
            </a:r>
            <a:r>
              <a:rPr lang="en-GB" sz="1500" dirty="0" err="1">
                <a:latin typeface="Arial" panose="020B0604020202020204" pitchFamily="34" charset="0"/>
                <a:ea typeface="Aptos" panose="020B0004020202020204" pitchFamily="34" charset="0"/>
                <a:cs typeface="Arial" panose="020B0604020202020204" pitchFamily="34" charset="0"/>
              </a:rPr>
              <a:t>lên</a:t>
            </a:r>
            <a:r>
              <a:rPr lang="en-GB" sz="1500" dirty="0">
                <a:latin typeface="Arial" panose="020B0604020202020204" pitchFamily="34" charset="0"/>
                <a:ea typeface="Aptos" panose="020B0004020202020204" pitchFamily="34" charset="0"/>
                <a:cs typeface="Arial" panose="020B0604020202020204" pitchFamily="34" charset="0"/>
              </a:rPr>
              <a:t> 130°C (</a:t>
            </a:r>
            <a:r>
              <a:rPr lang="en-GB" sz="1500" dirty="0" err="1">
                <a:latin typeface="Arial" panose="020B0604020202020204" pitchFamily="34" charset="0"/>
                <a:ea typeface="Aptos" panose="020B0004020202020204" pitchFamily="34" charset="0"/>
                <a:cs typeface="Arial" panose="020B0604020202020204" pitchFamily="34" charset="0"/>
              </a:rPr>
              <a:t>tăng</a:t>
            </a:r>
            <a:r>
              <a:rPr lang="en-GB" sz="1500" dirty="0">
                <a:latin typeface="Arial" panose="020B0604020202020204" pitchFamily="34" charset="0"/>
                <a:ea typeface="Aptos" panose="020B0004020202020204" pitchFamily="34" charset="0"/>
                <a:cs typeface="Arial" panose="020B0604020202020204" pitchFamily="34" charset="0"/>
              </a:rPr>
              <a:t> 102°C), </a:t>
            </a:r>
            <a:r>
              <a:rPr lang="en-GB" sz="1500" dirty="0" err="1">
                <a:latin typeface="Arial" panose="020B0604020202020204" pitchFamily="34" charset="0"/>
                <a:ea typeface="Aptos" panose="020B0004020202020204" pitchFamily="34" charset="0"/>
                <a:cs typeface="Arial" panose="020B0604020202020204" pitchFamily="34" charset="0"/>
              </a:rPr>
              <a:t>hiệu</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suất</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nhiệt</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của</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lò</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có</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thể</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tăng</a:t>
            </a:r>
            <a:r>
              <a:rPr lang="en-GB" sz="1500" dirty="0">
                <a:latin typeface="Arial" panose="020B0604020202020204" pitchFamily="34" charset="0"/>
                <a:ea typeface="Aptos" panose="020B0004020202020204" pitchFamily="34" charset="0"/>
                <a:cs typeface="Arial" panose="020B0604020202020204" pitchFamily="34" charset="0"/>
              </a:rPr>
              <a:t> </a:t>
            </a:r>
            <a:r>
              <a:rPr lang="en-GB" sz="1500" dirty="0" err="1">
                <a:latin typeface="Arial" panose="020B0604020202020204" pitchFamily="34" charset="0"/>
                <a:ea typeface="Aptos" panose="020B0004020202020204" pitchFamily="34" charset="0"/>
                <a:cs typeface="Arial" panose="020B0604020202020204" pitchFamily="34" charset="0"/>
              </a:rPr>
              <a:t>thêm</a:t>
            </a:r>
            <a:r>
              <a:rPr lang="en-GB" sz="1500" dirty="0">
                <a:latin typeface="Arial" panose="020B0604020202020204" pitchFamily="34" charset="0"/>
                <a:ea typeface="Aptos" panose="020B0004020202020204" pitchFamily="34" charset="0"/>
                <a:cs typeface="Arial" panose="020B0604020202020204" pitchFamily="34" charset="0"/>
              </a:rPr>
              <a:t>:</a:t>
            </a:r>
            <a:endParaRPr lang="en-US" sz="1556"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084E8996-3FDE-45E0-B052-9E77F519328A}"/>
              </a:ext>
            </a:extLst>
          </p:cNvPr>
          <p:cNvSpPr txBox="1"/>
          <p:nvPr/>
        </p:nvSpPr>
        <p:spPr>
          <a:xfrm>
            <a:off x="634176" y="2195418"/>
            <a:ext cx="6097772" cy="341632"/>
          </a:xfrm>
          <a:prstGeom prst="rect">
            <a:avLst/>
          </a:prstGeom>
          <a:noFill/>
        </p:spPr>
        <p:txBody>
          <a:bodyPr wrap="square">
            <a:spAutoFit/>
          </a:bodyPr>
          <a:lstStyle/>
          <a:p>
            <a:pPr algn="just">
              <a:lnSpc>
                <a:spcPct val="90000"/>
              </a:lnSpc>
              <a:spcBef>
                <a:spcPts val="300"/>
              </a:spcBef>
              <a:spcAft>
                <a:spcPts val="300"/>
              </a:spcAft>
              <a:tabLst>
                <a:tab pos="540385" algn="l"/>
              </a:tabLst>
            </a:pPr>
            <a:r>
              <a:rPr lang="es-ES_tradnl" sz="1800" b="1" dirty="0">
                <a:solidFill>
                  <a:schemeClr val="accent5">
                    <a:lumMod val="50000"/>
                  </a:schemeClr>
                </a:solidFill>
                <a:latin typeface="+mn-lt"/>
                <a:ea typeface="Times New Roman" panose="02020603050405020304" pitchFamily="18" charset="0"/>
              </a:rPr>
              <a:t>b. Mô tả giải pháp</a:t>
            </a:r>
          </a:p>
        </p:txBody>
      </p:sp>
    </p:spTree>
    <p:extLst>
      <p:ext uri="{BB962C8B-B14F-4D97-AF65-F5344CB8AC3E}">
        <p14:creationId xmlns:p14="http://schemas.microsoft.com/office/powerpoint/2010/main" val="17428431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969406C-82A2-8AE5-E3BA-7F6377078049}"/>
              </a:ext>
            </a:extLst>
          </p:cNvPr>
          <p:cNvSpPr txBox="1">
            <a:spLocks/>
          </p:cNvSpPr>
          <p:nvPr/>
        </p:nvSpPr>
        <p:spPr>
          <a:xfrm>
            <a:off x="609600" y="1223870"/>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cs typeface="Arial" panose="020B0604020202020204" pitchFamily="34" charset="0"/>
              </a:rPr>
              <a:t>1. </a:t>
            </a:r>
            <a:r>
              <a:rPr lang="en-US" dirty="0" err="1">
                <a:solidFill>
                  <a:schemeClr val="accent1">
                    <a:lumMod val="50000"/>
                  </a:schemeClr>
                </a:solidFill>
                <a:latin typeface="Arial" panose="020B0604020202020204" pitchFamily="34" charset="0"/>
                <a:cs typeface="Arial" panose="020B0604020202020204" pitchFamily="34" charset="0"/>
              </a:rPr>
              <a:t>Cơ</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hội</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cải</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tạo</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hệ</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thống</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lò</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nung</a:t>
            </a:r>
            <a:r>
              <a:rPr lang="en-US" dirty="0">
                <a:solidFill>
                  <a:schemeClr val="accent1">
                    <a:lumMod val="50000"/>
                  </a:schemeClr>
                </a:solidFill>
                <a:latin typeface="Arial" panose="020B0604020202020204" pitchFamily="34" charset="0"/>
                <a:cs typeface="Arial" panose="020B0604020202020204" pitchFamily="34" charset="0"/>
              </a:rPr>
              <a:t> </a:t>
            </a:r>
          </a:p>
        </p:txBody>
      </p:sp>
      <p:sp>
        <p:nvSpPr>
          <p:cNvPr id="4" name="Text 1">
            <a:extLst>
              <a:ext uri="{FF2B5EF4-FFF2-40B4-BE49-F238E27FC236}">
                <a16:creationId xmlns:a16="http://schemas.microsoft.com/office/drawing/2014/main" id="{10DE3DD2-5643-C060-965F-C70700E0F426}"/>
              </a:ext>
            </a:extLst>
          </p:cNvPr>
          <p:cNvSpPr/>
          <p:nvPr/>
        </p:nvSpPr>
        <p:spPr>
          <a:xfrm>
            <a:off x="741218" y="3018341"/>
            <a:ext cx="10429009" cy="1512094"/>
          </a:xfrm>
          <a:prstGeom prst="rect">
            <a:avLst/>
          </a:prstGeom>
          <a:noFill/>
          <a:ln/>
        </p:spPr>
        <p:txBody>
          <a:bodyPr wrap="square" lIns="0" tIns="0" rIns="0" bIns="0" rtlCol="0" anchor="t"/>
          <a:lstStyle/>
          <a:p>
            <a:pPr algn="just">
              <a:lnSpc>
                <a:spcPts val="2375"/>
              </a:lnSpc>
            </a:pPr>
            <a:r>
              <a:rPr lang="en-US" sz="1458" dirty="0">
                <a:solidFill>
                  <a:srgbClr val="2C2821"/>
                </a:solidFill>
                <a:latin typeface="Arial" panose="020B0604020202020204" pitchFamily="34" charset="0"/>
                <a:ea typeface="Lora" pitchFamily="34" charset="-122"/>
                <a:cs typeface="Arial" panose="020B0604020202020204" pitchFamily="34" charset="0"/>
              </a:rPr>
              <a:t> </a:t>
            </a:r>
            <a:r>
              <a:rPr lang="en-US" sz="1800" dirty="0">
                <a:solidFill>
                  <a:srgbClr val="2C2821"/>
                </a:solidFill>
                <a:latin typeface="Arial" panose="020B0604020202020204" pitchFamily="34" charset="0"/>
                <a:ea typeface="Lora" pitchFamily="34" charset="-122"/>
                <a:cs typeface="Arial" panose="020B0604020202020204" pitchFamily="34" charset="0"/>
              </a:rPr>
              <a:t>Hiệu quả làm kín của thiết bị làm kín đầu, đuôi lò không đủ, điều này làm tăng tiêu hao nhiệt của hệ thống. Các thiết bị bịt kín đầu và đuôi lò hiện tại vẫn sử dụng thiết kế phớt bịt kín ra đời từ khá sớm dạng vảy cá hoặc khối ma sát. Thiết bị bịt kín nhanh chóng bị mòn và hiệu quả bịt kín không lý tưởng, thường xảy ra rò rỉ khí nghiêm trọng, phì liệu và các hiện tượng không mong muốn khác. Điều này không chỉ làm tăng mức tiêu hao năng lượng của hệ thống mà còn ảnh hưởng đến môi trường tại hiện trường và sự an toàn của người lao động và thiết bị tại hiện trường.</a:t>
            </a:r>
            <a:endParaRPr lang="en-US" sz="1800" dirty="0">
              <a:latin typeface="Arial" panose="020B0604020202020204" pitchFamily="34" charset="0"/>
              <a:cs typeface="Arial" panose="020B0604020202020204" pitchFamily="34" charset="0"/>
            </a:endParaRPr>
          </a:p>
        </p:txBody>
      </p:sp>
      <p:sp>
        <p:nvSpPr>
          <p:cNvPr id="5" name="Text 0">
            <a:extLst>
              <a:ext uri="{FF2B5EF4-FFF2-40B4-BE49-F238E27FC236}">
                <a16:creationId xmlns:a16="http://schemas.microsoft.com/office/drawing/2014/main" id="{B0195CE2-4636-6704-2746-DD4F58C64BFC}"/>
              </a:ext>
            </a:extLst>
          </p:cNvPr>
          <p:cNvSpPr/>
          <p:nvPr/>
        </p:nvSpPr>
        <p:spPr>
          <a:xfrm>
            <a:off x="741218" y="2016435"/>
            <a:ext cx="6598940" cy="590649"/>
          </a:xfrm>
          <a:prstGeom prst="rect">
            <a:avLst/>
          </a:prstGeom>
          <a:noFill/>
          <a:ln/>
        </p:spPr>
        <p:txBody>
          <a:bodyPr wrap="none" lIns="0" tIns="0" rIns="0" bIns="0" rtlCol="0" anchor="t"/>
          <a:lstStyle/>
          <a:p>
            <a:pPr>
              <a:lnSpc>
                <a:spcPts val="4625"/>
              </a:lnSpc>
            </a:pPr>
            <a:r>
              <a:rPr lang="en-US" sz="2400" dirty="0">
                <a:solidFill>
                  <a:srgbClr val="233E32"/>
                </a:solidFill>
                <a:latin typeface="Arial" panose="020B0604020202020204" pitchFamily="34" charset="0"/>
                <a:ea typeface="Alice" pitchFamily="34" charset="-122"/>
                <a:cs typeface="Arial" panose="020B0604020202020204" pitchFamily="34" charset="0"/>
              </a:rPr>
              <a:t>Vấn đề 1: Hiệu quả làm kín kém</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81522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367B9-E6EE-6463-A132-4F747F713169}"/>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66BA232B-4166-1457-1C16-C7A0190C9EF0}"/>
              </a:ext>
            </a:extLst>
          </p:cNvPr>
          <p:cNvSpPr txBox="1">
            <a:spLocks/>
          </p:cNvSpPr>
          <p:nvPr/>
        </p:nvSpPr>
        <p:spPr>
          <a:xfrm>
            <a:off x="540658" y="1184863"/>
            <a:ext cx="10868560" cy="59198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GB" dirty="0">
                <a:latin typeface="Arial" panose="020B0604020202020204" pitchFamily="34" charset="0"/>
                <a:ea typeface="Times New Roman" panose="02020603050405020304" pitchFamily="18" charset="0"/>
                <a:cs typeface="Arial" panose="020B0604020202020204" pitchFamily="34" charset="0"/>
              </a:rPr>
              <a:t>7</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Tận</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dụng</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khí</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nóng</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thải</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ra</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từ</a:t>
            </a:r>
            <a:r>
              <a:rPr lang="en-GB" sz="2800" dirty="0">
                <a:latin typeface="Arial" panose="020B0604020202020204" pitchFamily="34" charset="0"/>
                <a:ea typeface="Times New Roman" panose="02020603050405020304" pitchFamily="18" charset="0"/>
                <a:cs typeface="Arial" panose="020B0604020202020204" pitchFamily="34" charset="0"/>
              </a:rPr>
              <a:t> QT </a:t>
            </a:r>
            <a:r>
              <a:rPr lang="en-GB" sz="2800" dirty="0" err="1">
                <a:latin typeface="Arial" panose="020B0604020202020204" pitchFamily="34" charset="0"/>
                <a:ea typeface="Times New Roman" panose="02020603050405020304" pitchFamily="18" charset="0"/>
                <a:cs typeface="Arial" panose="020B0604020202020204" pitchFamily="34" charset="0"/>
              </a:rPr>
              <a:t>làm</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mát</a:t>
            </a:r>
            <a:r>
              <a:rPr lang="en-GB" sz="2800" dirty="0">
                <a:latin typeface="Arial" panose="020B0604020202020204" pitchFamily="34" charset="0"/>
                <a:ea typeface="Times New Roman" panose="02020603050405020304" pitchFamily="18" charset="0"/>
                <a:cs typeface="Arial" panose="020B0604020202020204" pitchFamily="34" charset="0"/>
              </a:rPr>
              <a:t> Clinker </a:t>
            </a:r>
            <a:r>
              <a:rPr lang="en-GB" sz="2800" dirty="0" err="1">
                <a:latin typeface="Arial" panose="020B0604020202020204" pitchFamily="34" charset="0"/>
                <a:ea typeface="Times New Roman" panose="02020603050405020304" pitchFamily="18" charset="0"/>
                <a:cs typeface="Arial" panose="020B0604020202020204" pitchFamily="34" charset="0"/>
              </a:rPr>
              <a:t>để</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sử</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dụng</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cho</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quạt</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cấp</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gió</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một</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đầu</a:t>
            </a:r>
            <a:r>
              <a:rPr lang="en-GB" sz="2800" dirty="0">
                <a:latin typeface="Arial" panose="020B0604020202020204" pitchFamily="34" charset="0"/>
                <a:ea typeface="Times New Roman" panose="02020603050405020304" pitchFamily="18" charset="0"/>
                <a:cs typeface="Arial" panose="020B0604020202020204" pitchFamily="34" charset="0"/>
              </a:rPr>
              <a:t> </a:t>
            </a:r>
            <a:r>
              <a:rPr lang="en-GB" sz="2800" dirty="0" err="1">
                <a:latin typeface="Arial" panose="020B0604020202020204" pitchFamily="34" charset="0"/>
                <a:ea typeface="Times New Roman" panose="02020603050405020304" pitchFamily="18" charset="0"/>
                <a:cs typeface="Arial" panose="020B0604020202020204" pitchFamily="34" charset="0"/>
              </a:rPr>
              <a:t>lò</a:t>
            </a:r>
            <a:endParaRPr lang="en-US"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DF9FB27F-F030-8129-6146-F879ADA1D10E}"/>
              </a:ext>
            </a:extLst>
          </p:cNvPr>
          <p:cNvPicPr>
            <a:picLocks noChangeAspect="1"/>
          </p:cNvPicPr>
          <p:nvPr/>
        </p:nvPicPr>
        <p:blipFill rotWithShape="1">
          <a:blip r:embed="rId2"/>
          <a:srcRect l="752" r="624" b="3605"/>
          <a:stretch/>
        </p:blipFill>
        <p:spPr bwMode="auto">
          <a:xfrm>
            <a:off x="2363165" y="2282142"/>
            <a:ext cx="8007752" cy="4575858"/>
          </a:xfrm>
          <a:prstGeom prst="rect">
            <a:avLst/>
          </a:prstGeom>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F1F99DA2-9592-4DE9-BA65-9F0F78B0D4C7}"/>
              </a:ext>
            </a:extLst>
          </p:cNvPr>
          <p:cNvSpPr txBox="1"/>
          <p:nvPr/>
        </p:nvSpPr>
        <p:spPr>
          <a:xfrm>
            <a:off x="540658" y="1940510"/>
            <a:ext cx="6097772" cy="341632"/>
          </a:xfrm>
          <a:prstGeom prst="rect">
            <a:avLst/>
          </a:prstGeom>
          <a:noFill/>
        </p:spPr>
        <p:txBody>
          <a:bodyPr wrap="square">
            <a:spAutoFit/>
          </a:bodyPr>
          <a:lstStyle/>
          <a:p>
            <a:pPr algn="just">
              <a:lnSpc>
                <a:spcPct val="90000"/>
              </a:lnSpc>
              <a:spcBef>
                <a:spcPts val="300"/>
              </a:spcBef>
              <a:spcAft>
                <a:spcPts val="300"/>
              </a:spcAft>
              <a:tabLst>
                <a:tab pos="540385" algn="l"/>
              </a:tabLst>
            </a:pPr>
            <a:r>
              <a:rPr lang="es-ES_tradnl" sz="1800" b="1" dirty="0">
                <a:solidFill>
                  <a:schemeClr val="accent5">
                    <a:lumMod val="50000"/>
                  </a:schemeClr>
                </a:solidFill>
                <a:latin typeface="+mn-lt"/>
                <a:ea typeface="Times New Roman" panose="02020603050405020304" pitchFamily="18" charset="0"/>
              </a:rPr>
              <a:t>b. Mô tả giải pháp</a:t>
            </a:r>
          </a:p>
        </p:txBody>
      </p:sp>
    </p:spTree>
    <p:extLst>
      <p:ext uri="{BB962C8B-B14F-4D97-AF65-F5344CB8AC3E}">
        <p14:creationId xmlns:p14="http://schemas.microsoft.com/office/powerpoint/2010/main" val="20626829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367B9-E6EE-6463-A132-4F747F713169}"/>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66BA232B-4166-1457-1C16-C7A0190C9EF0}"/>
              </a:ext>
            </a:extLst>
          </p:cNvPr>
          <p:cNvSpPr txBox="1">
            <a:spLocks/>
          </p:cNvSpPr>
          <p:nvPr/>
        </p:nvSpPr>
        <p:spPr>
          <a:xfrm>
            <a:off x="379599" y="1157841"/>
            <a:ext cx="11653074" cy="37965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GB" sz="2400" dirty="0">
                <a:latin typeface="Arial" panose="020B0604020202020204" pitchFamily="34" charset="0"/>
                <a:ea typeface="Times New Roman" panose="02020603050405020304" pitchFamily="18" charset="0"/>
                <a:cs typeface="Arial" panose="020B0604020202020204" pitchFamily="34" charset="0"/>
              </a:rPr>
              <a:t>7. </a:t>
            </a:r>
            <a:r>
              <a:rPr lang="en-GB" sz="2400" dirty="0" err="1">
                <a:latin typeface="Arial" panose="020B0604020202020204" pitchFamily="34" charset="0"/>
                <a:ea typeface="Times New Roman" panose="02020603050405020304" pitchFamily="18" charset="0"/>
                <a:cs typeface="Arial" panose="020B0604020202020204" pitchFamily="34" charset="0"/>
              </a:rPr>
              <a:t>Tận</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dụng</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khí</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nóng</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thải</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ra</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từ</a:t>
            </a:r>
            <a:r>
              <a:rPr lang="en-GB" sz="2400" dirty="0">
                <a:latin typeface="Arial" panose="020B0604020202020204" pitchFamily="34" charset="0"/>
                <a:ea typeface="Times New Roman" panose="02020603050405020304" pitchFamily="18" charset="0"/>
                <a:cs typeface="Arial" panose="020B0604020202020204" pitchFamily="34" charset="0"/>
              </a:rPr>
              <a:t> QT </a:t>
            </a:r>
            <a:r>
              <a:rPr lang="en-GB" sz="2400" dirty="0" err="1">
                <a:latin typeface="Arial" panose="020B0604020202020204" pitchFamily="34" charset="0"/>
                <a:ea typeface="Times New Roman" panose="02020603050405020304" pitchFamily="18" charset="0"/>
                <a:cs typeface="Arial" panose="020B0604020202020204" pitchFamily="34" charset="0"/>
              </a:rPr>
              <a:t>làm</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mát</a:t>
            </a:r>
            <a:r>
              <a:rPr lang="en-GB" sz="2400" dirty="0">
                <a:latin typeface="Arial" panose="020B0604020202020204" pitchFamily="34" charset="0"/>
                <a:ea typeface="Times New Roman" panose="02020603050405020304" pitchFamily="18" charset="0"/>
                <a:cs typeface="Arial" panose="020B0604020202020204" pitchFamily="34" charset="0"/>
              </a:rPr>
              <a:t> Clinker </a:t>
            </a:r>
            <a:r>
              <a:rPr lang="en-GB" sz="2400" dirty="0" err="1">
                <a:latin typeface="Arial" panose="020B0604020202020204" pitchFamily="34" charset="0"/>
                <a:ea typeface="Times New Roman" panose="02020603050405020304" pitchFamily="18" charset="0"/>
                <a:cs typeface="Arial" panose="020B0604020202020204" pitchFamily="34" charset="0"/>
              </a:rPr>
              <a:t>để</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sử</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dụng</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cho</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quạt</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cấp</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gió</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một</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đầu</a:t>
            </a:r>
            <a:r>
              <a:rPr lang="en-GB" sz="2400" dirty="0">
                <a:latin typeface="Arial" panose="020B0604020202020204" pitchFamily="34" charset="0"/>
                <a:ea typeface="Times New Roman" panose="02020603050405020304" pitchFamily="18" charset="0"/>
                <a:cs typeface="Arial" panose="020B0604020202020204" pitchFamily="34" charset="0"/>
              </a:rPr>
              <a:t> </a:t>
            </a:r>
            <a:r>
              <a:rPr lang="en-GB" sz="2400" dirty="0" err="1">
                <a:latin typeface="Arial" panose="020B0604020202020204" pitchFamily="34" charset="0"/>
                <a:ea typeface="Times New Roman" panose="02020603050405020304" pitchFamily="18" charset="0"/>
                <a:cs typeface="Arial" panose="020B0604020202020204" pitchFamily="34" charset="0"/>
              </a:rPr>
              <a:t>lò</a:t>
            </a:r>
            <a:endParaRPr lang="en-US" sz="2400" dirty="0">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9539C10B-B7CC-4D14-898A-AEB30C455037}"/>
              </a:ext>
            </a:extLst>
          </p:cNvPr>
          <p:cNvGraphicFramePr>
            <a:graphicFrameLocks noGrp="1"/>
          </p:cNvGraphicFramePr>
          <p:nvPr>
            <p:extLst>
              <p:ext uri="{D42A27DB-BD31-4B8C-83A1-F6EECF244321}">
                <p14:modId xmlns:p14="http://schemas.microsoft.com/office/powerpoint/2010/main" val="353532869"/>
              </p:ext>
            </p:extLst>
          </p:nvPr>
        </p:nvGraphicFramePr>
        <p:xfrm>
          <a:off x="2924384" y="1981633"/>
          <a:ext cx="9108289" cy="4964644"/>
        </p:xfrm>
        <a:graphic>
          <a:graphicData uri="http://schemas.openxmlformats.org/drawingml/2006/table">
            <a:tbl>
              <a:tblPr firstRow="1" firstCol="1" bandRow="1">
                <a:tableStyleId>{5C22544A-7EE6-4342-B048-85BDC9FD1C3A}</a:tableStyleId>
              </a:tblPr>
              <a:tblGrid>
                <a:gridCol w="475590">
                  <a:extLst>
                    <a:ext uri="{9D8B030D-6E8A-4147-A177-3AD203B41FA5}">
                      <a16:colId xmlns:a16="http://schemas.microsoft.com/office/drawing/2014/main" val="1951545182"/>
                    </a:ext>
                  </a:extLst>
                </a:gridCol>
                <a:gridCol w="3477392">
                  <a:extLst>
                    <a:ext uri="{9D8B030D-6E8A-4147-A177-3AD203B41FA5}">
                      <a16:colId xmlns:a16="http://schemas.microsoft.com/office/drawing/2014/main" val="3351319390"/>
                    </a:ext>
                  </a:extLst>
                </a:gridCol>
                <a:gridCol w="874873">
                  <a:extLst>
                    <a:ext uri="{9D8B030D-6E8A-4147-A177-3AD203B41FA5}">
                      <a16:colId xmlns:a16="http://schemas.microsoft.com/office/drawing/2014/main" val="3627921208"/>
                    </a:ext>
                  </a:extLst>
                </a:gridCol>
                <a:gridCol w="1746063">
                  <a:extLst>
                    <a:ext uri="{9D8B030D-6E8A-4147-A177-3AD203B41FA5}">
                      <a16:colId xmlns:a16="http://schemas.microsoft.com/office/drawing/2014/main" val="818750502"/>
                    </a:ext>
                  </a:extLst>
                </a:gridCol>
                <a:gridCol w="1250609">
                  <a:extLst>
                    <a:ext uri="{9D8B030D-6E8A-4147-A177-3AD203B41FA5}">
                      <a16:colId xmlns:a16="http://schemas.microsoft.com/office/drawing/2014/main" val="1058039979"/>
                    </a:ext>
                  </a:extLst>
                </a:gridCol>
                <a:gridCol w="1283762">
                  <a:extLst>
                    <a:ext uri="{9D8B030D-6E8A-4147-A177-3AD203B41FA5}">
                      <a16:colId xmlns:a16="http://schemas.microsoft.com/office/drawing/2014/main" val="485622153"/>
                    </a:ext>
                  </a:extLst>
                </a:gridCol>
              </a:tblGrid>
              <a:tr h="190562">
                <a:tc>
                  <a:txBody>
                    <a:bodyPr/>
                    <a:lstStyle/>
                    <a:p>
                      <a:pPr algn="ctr">
                        <a:lnSpc>
                          <a:spcPct val="120000"/>
                        </a:lnSpc>
                        <a:spcBef>
                          <a:spcPts val="600"/>
                        </a:spcBef>
                        <a:spcAft>
                          <a:spcPts val="200"/>
                        </a:spcAft>
                        <a:buNone/>
                      </a:pPr>
                      <a:r>
                        <a:rPr lang="en-GB" sz="1200" b="0" dirty="0">
                          <a:effectLst/>
                          <a:latin typeface="Arial" panose="020B0604020202020204" pitchFamily="34" charset="0"/>
                        </a:rPr>
                        <a:t>TT</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ctr">
                        <a:lnSpc>
                          <a:spcPct val="120000"/>
                        </a:lnSpc>
                        <a:spcBef>
                          <a:spcPts val="600"/>
                        </a:spcBef>
                        <a:spcAft>
                          <a:spcPts val="200"/>
                        </a:spcAft>
                        <a:buNone/>
                      </a:pPr>
                      <a:r>
                        <a:rPr lang="en-GB" sz="1200" b="0" dirty="0">
                          <a:effectLst/>
                          <a:latin typeface="Arial" panose="020B0604020202020204" pitchFamily="34" charset="0"/>
                        </a:rPr>
                        <a:t>Thông số</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ctr">
                        <a:lnSpc>
                          <a:spcPct val="120000"/>
                        </a:lnSpc>
                        <a:spcBef>
                          <a:spcPts val="600"/>
                        </a:spcBef>
                        <a:spcAft>
                          <a:spcPts val="200"/>
                        </a:spcAft>
                        <a:buNone/>
                      </a:pPr>
                      <a:r>
                        <a:rPr lang="en-GB" sz="1200" b="0" dirty="0">
                          <a:effectLst/>
                          <a:latin typeface="Arial" panose="020B0604020202020204" pitchFamily="34" charset="0"/>
                        </a:rPr>
                        <a:t>Ký hiệu</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ctr">
                        <a:lnSpc>
                          <a:spcPct val="120000"/>
                        </a:lnSpc>
                        <a:spcBef>
                          <a:spcPts val="600"/>
                        </a:spcBef>
                        <a:spcAft>
                          <a:spcPts val="200"/>
                        </a:spcAft>
                        <a:buNone/>
                      </a:pPr>
                      <a:r>
                        <a:rPr lang="en-GB" sz="1200" b="0" dirty="0">
                          <a:effectLst/>
                          <a:latin typeface="Arial" panose="020B0604020202020204" pitchFamily="34" charset="0"/>
                        </a:rPr>
                        <a:t>Công thức tính</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ctr">
                        <a:lnSpc>
                          <a:spcPct val="120000"/>
                        </a:lnSpc>
                        <a:spcBef>
                          <a:spcPts val="600"/>
                        </a:spcBef>
                        <a:spcAft>
                          <a:spcPts val="200"/>
                        </a:spcAft>
                        <a:buNone/>
                      </a:pPr>
                      <a:r>
                        <a:rPr lang="en-GB" sz="1200" b="0" dirty="0">
                          <a:effectLst/>
                          <a:latin typeface="Arial" panose="020B0604020202020204" pitchFamily="34" charset="0"/>
                        </a:rPr>
                        <a:t>Đơn vị</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ctr">
                        <a:lnSpc>
                          <a:spcPct val="120000"/>
                        </a:lnSpc>
                        <a:spcBef>
                          <a:spcPts val="600"/>
                        </a:spcBef>
                        <a:spcAft>
                          <a:spcPts val="200"/>
                        </a:spcAft>
                        <a:buNone/>
                      </a:pPr>
                      <a:r>
                        <a:rPr lang="en-GB" sz="1200" b="0" dirty="0">
                          <a:effectLst/>
                          <a:latin typeface="Arial" panose="020B0604020202020204" pitchFamily="34" charset="0"/>
                        </a:rPr>
                        <a:t>Giá trị tính</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2722202219"/>
                  </a:ext>
                </a:extLst>
              </a:tr>
              <a:tr h="222660">
                <a:tc gridSpan="6">
                  <a:txBody>
                    <a:bodyPr/>
                    <a:lstStyle/>
                    <a:p>
                      <a:pPr algn="just">
                        <a:lnSpc>
                          <a:spcPct val="120000"/>
                        </a:lnSpc>
                        <a:spcBef>
                          <a:spcPts val="600"/>
                        </a:spcBef>
                        <a:spcAft>
                          <a:spcPts val="200"/>
                        </a:spcAft>
                        <a:buNone/>
                      </a:pPr>
                      <a:r>
                        <a:rPr lang="en-GB" sz="1200" b="0" dirty="0">
                          <a:effectLst/>
                          <a:latin typeface="Arial" panose="020B0604020202020204" pitchFamily="34" charset="0"/>
                        </a:rPr>
                        <a:t>Phần 1: Tiết kiệm năng lượng</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95916099"/>
                  </a:ext>
                </a:extLst>
              </a:tr>
              <a:tr h="190562">
                <a:tc>
                  <a:txBody>
                    <a:bodyPr/>
                    <a:lstStyle/>
                    <a:p>
                      <a:pPr algn="r">
                        <a:lnSpc>
                          <a:spcPct val="120000"/>
                        </a:lnSpc>
                        <a:spcBef>
                          <a:spcPts val="600"/>
                        </a:spcBef>
                        <a:spcAft>
                          <a:spcPts val="200"/>
                        </a:spcAft>
                        <a:buNone/>
                      </a:pPr>
                      <a:r>
                        <a:rPr lang="en-GB" sz="1200" b="0" dirty="0">
                          <a:effectLst/>
                          <a:latin typeface="Arial" panose="020B0604020202020204" pitchFamily="34" charset="0"/>
                        </a:rPr>
                        <a:t>1</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Lưu </a:t>
                      </a:r>
                      <a:r>
                        <a:rPr lang="en-GB" sz="1200" b="0" dirty="0" err="1">
                          <a:effectLst/>
                        </a:rPr>
                        <a:t>lượng</a:t>
                      </a:r>
                      <a:r>
                        <a:rPr lang="en-GB" sz="1200" b="0" dirty="0">
                          <a:effectLst/>
                        </a:rPr>
                        <a:t> </a:t>
                      </a:r>
                      <a:r>
                        <a:rPr lang="en-GB" sz="1200" b="0" dirty="0" err="1">
                          <a:effectLst/>
                        </a:rPr>
                        <a:t>nước</a:t>
                      </a:r>
                      <a:r>
                        <a:rPr lang="en-GB" sz="1200" b="0" dirty="0">
                          <a:effectLst/>
                        </a:rPr>
                        <a:t> </a:t>
                      </a:r>
                      <a:r>
                        <a:rPr lang="en-GB" sz="1200" b="0" dirty="0" err="1">
                          <a:effectLst/>
                        </a:rPr>
                        <a:t>cấp</a:t>
                      </a:r>
                      <a:r>
                        <a:rPr lang="en-GB" sz="1200" b="0" dirty="0">
                          <a:effectLst/>
                        </a:rPr>
                        <a:t> </a:t>
                      </a:r>
                      <a:r>
                        <a:rPr lang="en-GB" sz="1200" b="0" dirty="0" err="1">
                          <a:effectLst/>
                        </a:rPr>
                        <a:t>bổ</a:t>
                      </a:r>
                      <a:r>
                        <a:rPr lang="en-GB" sz="1200" b="0" dirty="0">
                          <a:effectLst/>
                        </a:rPr>
                        <a:t> sung</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m</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kg/ngày</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r">
                        <a:lnSpc>
                          <a:spcPct val="120000"/>
                        </a:lnSpc>
                        <a:spcBef>
                          <a:spcPts val="600"/>
                        </a:spcBef>
                        <a:spcAft>
                          <a:spcPts val="200"/>
                        </a:spcAft>
                        <a:buNone/>
                      </a:pPr>
                      <a:r>
                        <a:rPr lang="en-GB" sz="1200" b="0" dirty="0">
                          <a:effectLst/>
                          <a:latin typeface="Arial" panose="020B0604020202020204" pitchFamily="34" charset="0"/>
                        </a:rPr>
                        <a:t>150000</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3399530626"/>
                  </a:ext>
                </a:extLst>
              </a:tr>
              <a:tr h="190562">
                <a:tc>
                  <a:txBody>
                    <a:bodyPr/>
                    <a:lstStyle/>
                    <a:p>
                      <a:pPr algn="r">
                        <a:lnSpc>
                          <a:spcPct val="120000"/>
                        </a:lnSpc>
                        <a:spcBef>
                          <a:spcPts val="600"/>
                        </a:spcBef>
                        <a:spcAft>
                          <a:spcPts val="200"/>
                        </a:spcAft>
                        <a:buNone/>
                      </a:pPr>
                      <a:r>
                        <a:rPr lang="en-GB" sz="1200" b="0" dirty="0">
                          <a:effectLst/>
                          <a:latin typeface="Arial" panose="020B0604020202020204" pitchFamily="34" charset="0"/>
                        </a:rPr>
                        <a:t>2</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Chênh lệch nhiệt độ</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ΔT</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T2 ​−T1​</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°C</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r">
                        <a:lnSpc>
                          <a:spcPct val="120000"/>
                        </a:lnSpc>
                        <a:spcBef>
                          <a:spcPts val="600"/>
                        </a:spcBef>
                        <a:spcAft>
                          <a:spcPts val="200"/>
                        </a:spcAft>
                        <a:buNone/>
                      </a:pPr>
                      <a:r>
                        <a:rPr lang="en-GB" sz="1200" b="0" dirty="0">
                          <a:effectLst/>
                          <a:latin typeface="Arial" panose="020B0604020202020204" pitchFamily="34" charset="0"/>
                        </a:rPr>
                        <a:t>65</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1201885736"/>
                  </a:ext>
                </a:extLst>
              </a:tr>
              <a:tr h="190562">
                <a:tc>
                  <a:txBody>
                    <a:bodyPr/>
                    <a:lstStyle/>
                    <a:p>
                      <a:pPr algn="r">
                        <a:lnSpc>
                          <a:spcPct val="120000"/>
                        </a:lnSpc>
                        <a:spcBef>
                          <a:spcPts val="600"/>
                        </a:spcBef>
                        <a:spcAft>
                          <a:spcPts val="200"/>
                        </a:spcAft>
                        <a:buNone/>
                      </a:pPr>
                      <a:r>
                        <a:rPr lang="en-GB" sz="1200" b="0" dirty="0">
                          <a:effectLst/>
                          <a:latin typeface="Arial" panose="020B0604020202020204" pitchFamily="34" charset="0"/>
                        </a:rPr>
                        <a:t>3</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Nhiệt dung riêng của nước</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c</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kJ/</a:t>
                      </a:r>
                      <a:r>
                        <a:rPr lang="en-GB" sz="1200" b="0" dirty="0" err="1">
                          <a:effectLst/>
                          <a:latin typeface="Arial" panose="020B0604020202020204" pitchFamily="34" charset="0"/>
                        </a:rPr>
                        <a:t>kg.°C</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r">
                        <a:lnSpc>
                          <a:spcPct val="120000"/>
                        </a:lnSpc>
                        <a:spcBef>
                          <a:spcPts val="600"/>
                        </a:spcBef>
                        <a:spcAft>
                          <a:spcPts val="200"/>
                        </a:spcAft>
                        <a:buNone/>
                      </a:pPr>
                      <a:r>
                        <a:rPr lang="en-GB" sz="1200" b="0" dirty="0">
                          <a:effectLst/>
                          <a:latin typeface="Arial" panose="020B0604020202020204" pitchFamily="34" charset="0"/>
                        </a:rPr>
                        <a:t>4</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3788856747"/>
                  </a:ext>
                </a:extLst>
              </a:tr>
              <a:tr h="190562">
                <a:tc>
                  <a:txBody>
                    <a:bodyPr/>
                    <a:lstStyle/>
                    <a:p>
                      <a:pPr algn="r">
                        <a:lnSpc>
                          <a:spcPct val="120000"/>
                        </a:lnSpc>
                        <a:spcBef>
                          <a:spcPts val="600"/>
                        </a:spcBef>
                        <a:spcAft>
                          <a:spcPts val="200"/>
                        </a:spcAft>
                        <a:buNone/>
                      </a:pPr>
                      <a:r>
                        <a:rPr lang="en-GB" sz="1200" b="0" dirty="0">
                          <a:effectLst/>
                          <a:latin typeface="Arial" panose="020B0604020202020204" pitchFamily="34" charset="0"/>
                        </a:rPr>
                        <a:t>4</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Nhiệt lượng gia nhiệt</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Q</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Q=</a:t>
                      </a:r>
                      <a:r>
                        <a:rPr lang="en-GB" sz="1200" b="0" dirty="0" err="1">
                          <a:effectLst/>
                          <a:latin typeface="Arial" panose="020B0604020202020204" pitchFamily="34" charset="0"/>
                        </a:rPr>
                        <a:t>m×c×ΔTQ</a:t>
                      </a:r>
                      <a:r>
                        <a:rPr lang="en-GB" sz="1200" b="0" dirty="0">
                          <a:effectLst/>
                          <a:latin typeface="Arial" panose="020B0604020202020204" pitchFamily="34" charset="0"/>
                        </a:rPr>
                        <a:t> </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kJ/ngày</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r">
                        <a:lnSpc>
                          <a:spcPct val="120000"/>
                        </a:lnSpc>
                        <a:spcBef>
                          <a:spcPts val="600"/>
                        </a:spcBef>
                        <a:spcAft>
                          <a:spcPts val="200"/>
                        </a:spcAft>
                        <a:buNone/>
                      </a:pPr>
                      <a:r>
                        <a:rPr lang="en-GB" sz="1200" b="0" dirty="0">
                          <a:effectLst/>
                          <a:latin typeface="Arial" panose="020B0604020202020204" pitchFamily="34" charset="0"/>
                        </a:rPr>
                        <a:t>40819500</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1892871240"/>
                  </a:ext>
                </a:extLst>
              </a:tr>
              <a:tr h="190562">
                <a:tc>
                  <a:txBody>
                    <a:bodyPr/>
                    <a:lstStyle/>
                    <a:p>
                      <a:pPr algn="r">
                        <a:lnSpc>
                          <a:spcPct val="120000"/>
                        </a:lnSpc>
                        <a:spcBef>
                          <a:spcPts val="600"/>
                        </a:spcBef>
                        <a:spcAft>
                          <a:spcPts val="200"/>
                        </a:spcAft>
                        <a:buNone/>
                      </a:pPr>
                      <a:r>
                        <a:rPr lang="en-GB" sz="1200" b="0" dirty="0">
                          <a:effectLst/>
                          <a:latin typeface="Arial" panose="020B0604020202020204" pitchFamily="34" charset="0"/>
                        </a:rPr>
                        <a:t>5</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err="1">
                          <a:effectLst/>
                          <a:latin typeface="Arial" panose="020B0604020202020204" pitchFamily="34" charset="0"/>
                        </a:rPr>
                        <a:t>Chuyển</a:t>
                      </a:r>
                      <a:r>
                        <a:rPr lang="en-GB" sz="1200" b="0" dirty="0">
                          <a:effectLst/>
                        </a:rPr>
                        <a:t> </a:t>
                      </a:r>
                      <a:r>
                        <a:rPr lang="en-GB" sz="1200" b="0" dirty="0" err="1">
                          <a:effectLst/>
                        </a:rPr>
                        <a:t>đổi</a:t>
                      </a:r>
                      <a:r>
                        <a:rPr lang="en-GB" sz="1200" b="0" dirty="0">
                          <a:effectLst/>
                        </a:rPr>
                        <a:t> </a:t>
                      </a:r>
                      <a:r>
                        <a:rPr lang="en-GB" sz="1200" b="0" dirty="0" err="1">
                          <a:effectLst/>
                        </a:rPr>
                        <a:t>năng</a:t>
                      </a:r>
                      <a:r>
                        <a:rPr lang="en-GB" sz="1200" b="0" dirty="0">
                          <a:effectLst/>
                        </a:rPr>
                        <a:t> </a:t>
                      </a:r>
                      <a:r>
                        <a:rPr lang="en-GB" sz="1200" b="0" dirty="0" err="1">
                          <a:effectLst/>
                        </a:rPr>
                        <a:t>lượng</a:t>
                      </a:r>
                      <a:r>
                        <a:rPr lang="en-GB" sz="1200" b="0" dirty="0">
                          <a:effectLst/>
                        </a:rPr>
                        <a:t> sang kWh</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E</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E=Q/3600</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kWh/ngày</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r">
                        <a:lnSpc>
                          <a:spcPct val="120000"/>
                        </a:lnSpc>
                        <a:spcBef>
                          <a:spcPts val="600"/>
                        </a:spcBef>
                        <a:spcAft>
                          <a:spcPts val="200"/>
                        </a:spcAft>
                        <a:buNone/>
                      </a:pPr>
                      <a:r>
                        <a:rPr lang="en-GB" sz="1200" b="0" dirty="0">
                          <a:effectLst/>
                          <a:latin typeface="Arial" panose="020B0604020202020204" pitchFamily="34" charset="0"/>
                        </a:rPr>
                        <a:t>11339</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3332629316"/>
                  </a:ext>
                </a:extLst>
              </a:tr>
              <a:tr h="190562">
                <a:tc>
                  <a:txBody>
                    <a:bodyPr/>
                    <a:lstStyle/>
                    <a:p>
                      <a:pPr algn="r">
                        <a:lnSpc>
                          <a:spcPct val="120000"/>
                        </a:lnSpc>
                        <a:spcBef>
                          <a:spcPts val="600"/>
                        </a:spcBef>
                        <a:spcAft>
                          <a:spcPts val="200"/>
                        </a:spcAft>
                        <a:buNone/>
                      </a:pPr>
                      <a:r>
                        <a:rPr lang="en-GB" sz="1200" b="0" dirty="0">
                          <a:effectLst/>
                          <a:latin typeface="Arial" panose="020B0604020202020204" pitchFamily="34" charset="0"/>
                        </a:rPr>
                        <a:t>6</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Hiệu suất phát điện</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η</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r">
                        <a:lnSpc>
                          <a:spcPct val="120000"/>
                        </a:lnSpc>
                        <a:spcBef>
                          <a:spcPts val="600"/>
                        </a:spcBef>
                        <a:spcAft>
                          <a:spcPts val="200"/>
                        </a:spcAft>
                        <a:buNone/>
                      </a:pPr>
                      <a:r>
                        <a:rPr lang="en-GB" sz="1200" b="0" dirty="0">
                          <a:effectLst/>
                          <a:latin typeface="Arial" panose="020B0604020202020204" pitchFamily="34" charset="0"/>
                        </a:rPr>
                        <a:t>20,5</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4202586579"/>
                  </a:ext>
                </a:extLst>
              </a:tr>
              <a:tr h="190562">
                <a:tc>
                  <a:txBody>
                    <a:bodyPr/>
                    <a:lstStyle/>
                    <a:p>
                      <a:pPr algn="r">
                        <a:lnSpc>
                          <a:spcPct val="120000"/>
                        </a:lnSpc>
                        <a:spcBef>
                          <a:spcPts val="600"/>
                        </a:spcBef>
                        <a:spcAft>
                          <a:spcPts val="200"/>
                        </a:spcAft>
                        <a:buNone/>
                      </a:pPr>
                      <a:r>
                        <a:rPr lang="en-GB" sz="1200" b="0" dirty="0">
                          <a:effectLst/>
                          <a:latin typeface="Arial" panose="020B0604020202020204" pitchFamily="34" charset="0"/>
                        </a:rPr>
                        <a:t>7</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Sản lượng điện tăng thêm</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Ed</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Ed=</a:t>
                      </a:r>
                      <a:r>
                        <a:rPr lang="en-GB" sz="1200" b="0" dirty="0" err="1">
                          <a:effectLst/>
                          <a:latin typeface="Arial" panose="020B0604020202020204" pitchFamily="34" charset="0"/>
                        </a:rPr>
                        <a:t>E×η</a:t>
                      </a:r>
                      <a:r>
                        <a:rPr lang="en-GB" sz="1200" b="0" dirty="0">
                          <a:effectLst/>
                          <a:latin typeface="Arial" panose="020B0604020202020204" pitchFamily="34" charset="0"/>
                        </a:rPr>
                        <a:t>​</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kWh/ngày</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r">
                        <a:lnSpc>
                          <a:spcPct val="120000"/>
                        </a:lnSpc>
                        <a:spcBef>
                          <a:spcPts val="600"/>
                        </a:spcBef>
                        <a:spcAft>
                          <a:spcPts val="200"/>
                        </a:spcAft>
                        <a:buNone/>
                      </a:pPr>
                      <a:r>
                        <a:rPr lang="en-GB" sz="1200" b="0" dirty="0">
                          <a:effectLst/>
                          <a:latin typeface="Arial" panose="020B0604020202020204" pitchFamily="34" charset="0"/>
                        </a:rPr>
                        <a:t>2324</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3894907549"/>
                  </a:ext>
                </a:extLst>
              </a:tr>
              <a:tr h="190562">
                <a:tc>
                  <a:txBody>
                    <a:bodyPr/>
                    <a:lstStyle/>
                    <a:p>
                      <a:pPr algn="r">
                        <a:lnSpc>
                          <a:spcPct val="120000"/>
                        </a:lnSpc>
                        <a:spcBef>
                          <a:spcPts val="600"/>
                        </a:spcBef>
                        <a:spcAft>
                          <a:spcPts val="200"/>
                        </a:spcAft>
                        <a:buNone/>
                      </a:pPr>
                      <a:r>
                        <a:rPr lang="en-GB" sz="1200" b="0" dirty="0">
                          <a:effectLst/>
                          <a:latin typeface="Arial" panose="020B0604020202020204" pitchFamily="34" charset="0"/>
                        </a:rPr>
                        <a:t>8</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Giá điện trung bình</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P</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VNĐ/kWh</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r">
                        <a:lnSpc>
                          <a:spcPct val="120000"/>
                        </a:lnSpc>
                        <a:spcBef>
                          <a:spcPts val="600"/>
                        </a:spcBef>
                        <a:spcAft>
                          <a:spcPts val="200"/>
                        </a:spcAft>
                        <a:buNone/>
                      </a:pPr>
                      <a:r>
                        <a:rPr lang="en-GB" sz="1200" b="0" dirty="0">
                          <a:effectLst/>
                          <a:latin typeface="Arial" panose="020B0604020202020204" pitchFamily="34" charset="0"/>
                        </a:rPr>
                        <a:t>1572</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1166300903"/>
                  </a:ext>
                </a:extLst>
              </a:tr>
              <a:tr h="281253">
                <a:tc>
                  <a:txBody>
                    <a:bodyPr/>
                    <a:lstStyle/>
                    <a:p>
                      <a:pPr algn="r">
                        <a:lnSpc>
                          <a:spcPct val="120000"/>
                        </a:lnSpc>
                        <a:spcBef>
                          <a:spcPts val="600"/>
                        </a:spcBef>
                        <a:spcAft>
                          <a:spcPts val="200"/>
                        </a:spcAft>
                        <a:buNone/>
                      </a:pPr>
                      <a:r>
                        <a:rPr lang="en-GB" sz="1200" b="0" dirty="0">
                          <a:effectLst/>
                          <a:latin typeface="Arial" panose="020B0604020202020204" pitchFamily="34" charset="0"/>
                        </a:rPr>
                        <a:t>9</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Tiết kiệm chi phí điện hàng năm</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Cy</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Ed×P×330</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triệu VNĐ/năm</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r">
                        <a:lnSpc>
                          <a:spcPct val="120000"/>
                        </a:lnSpc>
                        <a:spcBef>
                          <a:spcPts val="600"/>
                        </a:spcBef>
                        <a:spcAft>
                          <a:spcPts val="200"/>
                        </a:spcAft>
                        <a:buNone/>
                      </a:pPr>
                      <a:r>
                        <a:rPr lang="en-GB" sz="1200" b="0" dirty="0">
                          <a:effectLst/>
                          <a:latin typeface="Arial" panose="020B0604020202020204" pitchFamily="34" charset="0"/>
                        </a:rPr>
                        <a:t>1332,2</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356022543"/>
                  </a:ext>
                </a:extLst>
              </a:tr>
              <a:tr h="345708">
                <a:tc gridSpan="6">
                  <a:txBody>
                    <a:bodyPr/>
                    <a:lstStyle/>
                    <a:p>
                      <a:pPr algn="just">
                        <a:lnSpc>
                          <a:spcPct val="120000"/>
                        </a:lnSpc>
                        <a:spcBef>
                          <a:spcPts val="600"/>
                        </a:spcBef>
                        <a:spcAft>
                          <a:spcPts val="200"/>
                        </a:spcAft>
                        <a:buNone/>
                      </a:pPr>
                      <a:r>
                        <a:rPr lang="en-GB" sz="1200" b="0" dirty="0" err="1">
                          <a:effectLst/>
                          <a:latin typeface="Arial" panose="020B0604020202020204" pitchFamily="34" charset="0"/>
                        </a:rPr>
                        <a:t>Phần</a:t>
                      </a:r>
                      <a:r>
                        <a:rPr lang="en-GB" sz="1200" b="0" dirty="0">
                          <a:effectLst/>
                        </a:rPr>
                        <a:t> 2: Lợi </a:t>
                      </a:r>
                      <a:r>
                        <a:rPr lang="en-GB" sz="1200" b="0" dirty="0" err="1">
                          <a:effectLst/>
                        </a:rPr>
                        <a:t>ích</a:t>
                      </a:r>
                      <a:r>
                        <a:rPr lang="en-GB" sz="1200" b="0" dirty="0">
                          <a:effectLst/>
                        </a:rPr>
                        <a:t> </a:t>
                      </a:r>
                      <a:r>
                        <a:rPr lang="en-GB" sz="1200" b="0" dirty="0" err="1">
                          <a:effectLst/>
                        </a:rPr>
                        <a:t>từ</a:t>
                      </a:r>
                      <a:r>
                        <a:rPr lang="en-GB" sz="1200" b="0" dirty="0">
                          <a:effectLst/>
                        </a:rPr>
                        <a:t> </a:t>
                      </a:r>
                      <a:r>
                        <a:rPr lang="en-GB" sz="1200" b="0" dirty="0" err="1">
                          <a:effectLst/>
                        </a:rPr>
                        <a:t>nước</a:t>
                      </a:r>
                      <a:r>
                        <a:rPr lang="en-GB" sz="1200" b="0" dirty="0">
                          <a:effectLst/>
                        </a:rPr>
                        <a:t> </a:t>
                      </a:r>
                      <a:r>
                        <a:rPr lang="en-GB" sz="1200" b="0" dirty="0" err="1">
                          <a:effectLst/>
                        </a:rPr>
                        <a:t>xả</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49561584"/>
                  </a:ext>
                </a:extLst>
              </a:tr>
              <a:tr h="190562">
                <a:tc>
                  <a:txBody>
                    <a:bodyPr/>
                    <a:lstStyle/>
                    <a:p>
                      <a:pPr algn="r">
                        <a:lnSpc>
                          <a:spcPct val="120000"/>
                        </a:lnSpc>
                        <a:spcBef>
                          <a:spcPts val="600"/>
                        </a:spcBef>
                        <a:spcAft>
                          <a:spcPts val="200"/>
                        </a:spcAft>
                        <a:buNone/>
                      </a:pPr>
                      <a:r>
                        <a:rPr lang="en-GB" sz="1200" b="0" dirty="0">
                          <a:effectLst/>
                          <a:latin typeface="Arial" panose="020B0604020202020204" pitchFamily="34" charset="0"/>
                        </a:rPr>
                        <a:t>10</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Lưu lượng nước xả thu hồi</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err="1">
                          <a:effectLst/>
                          <a:latin typeface="Arial" panose="020B0604020202020204" pitchFamily="34" charset="0"/>
                        </a:rPr>
                        <a:t>Wx</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mx×80%</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m³/ngày</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r">
                        <a:lnSpc>
                          <a:spcPct val="120000"/>
                        </a:lnSpc>
                        <a:spcBef>
                          <a:spcPts val="600"/>
                        </a:spcBef>
                        <a:spcAft>
                          <a:spcPts val="200"/>
                        </a:spcAft>
                        <a:buNone/>
                      </a:pPr>
                      <a:r>
                        <a:rPr lang="en-GB" sz="1200" b="0" dirty="0">
                          <a:effectLst/>
                          <a:latin typeface="Arial" panose="020B0604020202020204" pitchFamily="34" charset="0"/>
                        </a:rPr>
                        <a:t>96</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2881754785"/>
                  </a:ext>
                </a:extLst>
              </a:tr>
              <a:tr h="190562">
                <a:tc>
                  <a:txBody>
                    <a:bodyPr/>
                    <a:lstStyle/>
                    <a:p>
                      <a:pPr algn="r">
                        <a:lnSpc>
                          <a:spcPct val="120000"/>
                        </a:lnSpc>
                        <a:spcBef>
                          <a:spcPts val="600"/>
                        </a:spcBef>
                        <a:spcAft>
                          <a:spcPts val="200"/>
                        </a:spcAft>
                        <a:buNone/>
                      </a:pPr>
                      <a:r>
                        <a:rPr lang="en-GB" sz="1200" b="0" dirty="0">
                          <a:effectLst/>
                          <a:latin typeface="Arial" panose="020B0604020202020204" pitchFamily="34" charset="0"/>
                        </a:rPr>
                        <a:t>11</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Giá nước</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Pw</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VNĐ/m³</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r">
                        <a:lnSpc>
                          <a:spcPct val="120000"/>
                        </a:lnSpc>
                        <a:spcBef>
                          <a:spcPts val="600"/>
                        </a:spcBef>
                        <a:spcAft>
                          <a:spcPts val="200"/>
                        </a:spcAft>
                        <a:buNone/>
                      </a:pPr>
                      <a:r>
                        <a:rPr lang="en-GB" sz="1200" b="0" dirty="0">
                          <a:effectLst/>
                          <a:latin typeface="Arial" panose="020B0604020202020204" pitchFamily="34" charset="0"/>
                        </a:rPr>
                        <a:t>5000</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3573909025"/>
                  </a:ext>
                </a:extLst>
              </a:tr>
              <a:tr h="281253">
                <a:tc>
                  <a:txBody>
                    <a:bodyPr/>
                    <a:lstStyle/>
                    <a:p>
                      <a:pPr algn="r">
                        <a:lnSpc>
                          <a:spcPct val="120000"/>
                        </a:lnSpc>
                        <a:spcBef>
                          <a:spcPts val="600"/>
                        </a:spcBef>
                        <a:spcAft>
                          <a:spcPts val="200"/>
                        </a:spcAft>
                        <a:buNone/>
                      </a:pPr>
                      <a:r>
                        <a:rPr lang="en-GB" sz="1200" b="0" dirty="0">
                          <a:effectLst/>
                          <a:latin typeface="Arial" panose="020B0604020202020204" pitchFamily="34" charset="0"/>
                        </a:rPr>
                        <a:t>12</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Lợi ích từ tiết kiệm nước hàng năm</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err="1">
                          <a:effectLst/>
                          <a:latin typeface="Arial" panose="020B0604020202020204" pitchFamily="34" charset="0"/>
                        </a:rPr>
                        <a:t>Cw</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Wx×Pw×330</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err="1">
                          <a:effectLst/>
                          <a:latin typeface="Arial" panose="020B0604020202020204" pitchFamily="34" charset="0"/>
                        </a:rPr>
                        <a:t>triệu</a:t>
                      </a:r>
                      <a:r>
                        <a:rPr lang="en-GB" sz="1200" b="0" dirty="0">
                          <a:effectLst/>
                        </a:rPr>
                        <a:t> VNĐ/</a:t>
                      </a:r>
                      <a:r>
                        <a:rPr lang="en-GB" sz="1200" b="0" dirty="0" err="1">
                          <a:effectLst/>
                        </a:rPr>
                        <a:t>năm</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r">
                        <a:lnSpc>
                          <a:spcPct val="120000"/>
                        </a:lnSpc>
                        <a:spcBef>
                          <a:spcPts val="600"/>
                        </a:spcBef>
                        <a:spcAft>
                          <a:spcPts val="200"/>
                        </a:spcAft>
                        <a:buNone/>
                      </a:pPr>
                      <a:r>
                        <a:rPr lang="en-GB" sz="1200" b="0" dirty="0">
                          <a:effectLst/>
                          <a:latin typeface="Arial" panose="020B0604020202020204" pitchFamily="34" charset="0"/>
                        </a:rPr>
                        <a:t>158,4</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805102269"/>
                  </a:ext>
                </a:extLst>
              </a:tr>
              <a:tr h="363285">
                <a:tc gridSpan="6">
                  <a:txBody>
                    <a:bodyPr/>
                    <a:lstStyle/>
                    <a:p>
                      <a:pPr algn="just">
                        <a:lnSpc>
                          <a:spcPct val="120000"/>
                        </a:lnSpc>
                        <a:spcBef>
                          <a:spcPts val="600"/>
                        </a:spcBef>
                        <a:spcAft>
                          <a:spcPts val="200"/>
                        </a:spcAft>
                        <a:buNone/>
                      </a:pPr>
                      <a:r>
                        <a:rPr lang="en-GB" sz="1200" b="0" dirty="0" err="1">
                          <a:effectLst/>
                          <a:latin typeface="Arial" panose="020B0604020202020204" pitchFamily="34" charset="0"/>
                        </a:rPr>
                        <a:t>Phần</a:t>
                      </a:r>
                      <a:r>
                        <a:rPr lang="en-GB" sz="1200" b="0" dirty="0">
                          <a:effectLst/>
                        </a:rPr>
                        <a:t> 3: </a:t>
                      </a:r>
                      <a:r>
                        <a:rPr lang="en-GB" sz="1200" b="0" dirty="0" err="1">
                          <a:effectLst/>
                        </a:rPr>
                        <a:t>Tổng</a:t>
                      </a:r>
                      <a:r>
                        <a:rPr lang="en-GB" sz="1200" b="0" dirty="0">
                          <a:effectLst/>
                        </a:rPr>
                        <a:t> </a:t>
                      </a:r>
                      <a:r>
                        <a:rPr lang="en-GB" sz="1200" b="0" dirty="0" err="1">
                          <a:effectLst/>
                        </a:rPr>
                        <a:t>hợp</a:t>
                      </a:r>
                      <a:r>
                        <a:rPr lang="en-GB" sz="1200" b="0" dirty="0">
                          <a:effectLst/>
                        </a:rPr>
                        <a:t> </a:t>
                      </a:r>
                      <a:r>
                        <a:rPr lang="en-GB" sz="1200" b="0" dirty="0" err="1">
                          <a:effectLst/>
                        </a:rPr>
                        <a:t>lợi</a:t>
                      </a:r>
                      <a:r>
                        <a:rPr lang="en-GB" sz="1200" b="0" dirty="0">
                          <a:effectLst/>
                        </a:rPr>
                        <a:t> </a:t>
                      </a:r>
                      <a:r>
                        <a:rPr lang="en-GB" sz="1200" b="0" dirty="0" err="1">
                          <a:effectLst/>
                        </a:rPr>
                        <a:t>ích</a:t>
                      </a:r>
                      <a:r>
                        <a:rPr lang="en-GB" sz="1200" b="0" dirty="0">
                          <a:effectLst/>
                        </a:rPr>
                        <a:t> </a:t>
                      </a:r>
                      <a:r>
                        <a:rPr lang="en-GB" sz="1200" b="0" dirty="0" err="1">
                          <a:effectLst/>
                        </a:rPr>
                        <a:t>và</a:t>
                      </a:r>
                      <a:r>
                        <a:rPr lang="en-GB" sz="1200" b="0" dirty="0">
                          <a:effectLst/>
                        </a:rPr>
                        <a:t> </a:t>
                      </a:r>
                      <a:r>
                        <a:rPr lang="en-GB" sz="1200" b="0" dirty="0" err="1">
                          <a:effectLst/>
                        </a:rPr>
                        <a:t>chỉ</a:t>
                      </a:r>
                      <a:r>
                        <a:rPr lang="en-GB" sz="1200" b="0" dirty="0">
                          <a:effectLst/>
                        </a:rPr>
                        <a:t> </a:t>
                      </a:r>
                      <a:r>
                        <a:rPr lang="en-GB" sz="1200" b="0" dirty="0" err="1">
                          <a:effectLst/>
                        </a:rPr>
                        <a:t>số</a:t>
                      </a:r>
                      <a:r>
                        <a:rPr lang="en-GB" sz="1200" b="0" dirty="0">
                          <a:effectLst/>
                        </a:rPr>
                        <a:t> </a:t>
                      </a:r>
                      <a:r>
                        <a:rPr lang="en-GB" sz="1200" b="0" dirty="0" err="1">
                          <a:effectLst/>
                        </a:rPr>
                        <a:t>kinh</a:t>
                      </a:r>
                      <a:r>
                        <a:rPr lang="en-GB" sz="1200" b="0" dirty="0">
                          <a:effectLst/>
                        </a:rPr>
                        <a:t> </a:t>
                      </a:r>
                      <a:r>
                        <a:rPr lang="en-GB" sz="1200" b="0" dirty="0" err="1">
                          <a:effectLst/>
                        </a:rPr>
                        <a:t>tế</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90738633"/>
                  </a:ext>
                </a:extLst>
              </a:tr>
              <a:tr h="281253">
                <a:tc>
                  <a:txBody>
                    <a:bodyPr/>
                    <a:lstStyle/>
                    <a:p>
                      <a:pPr algn="r">
                        <a:lnSpc>
                          <a:spcPct val="120000"/>
                        </a:lnSpc>
                        <a:spcBef>
                          <a:spcPts val="600"/>
                        </a:spcBef>
                        <a:spcAft>
                          <a:spcPts val="200"/>
                        </a:spcAft>
                        <a:buNone/>
                      </a:pPr>
                      <a:r>
                        <a:rPr lang="en-GB" sz="1200" b="0" dirty="0">
                          <a:effectLst/>
                          <a:latin typeface="Arial" panose="020B0604020202020204" pitchFamily="34" charset="0"/>
                        </a:rPr>
                        <a:t>13</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Tổng lợi ích hàng năm</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Ct</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Cy​+</a:t>
                      </a:r>
                      <a:r>
                        <a:rPr lang="en-GB" sz="1200" b="0" dirty="0" err="1">
                          <a:effectLst/>
                          <a:latin typeface="Arial" panose="020B0604020202020204" pitchFamily="34" charset="0"/>
                        </a:rPr>
                        <a:t>Cw</a:t>
                      </a:r>
                      <a:r>
                        <a:rPr lang="en-GB" sz="1200" b="0" dirty="0">
                          <a:effectLst/>
                          <a:latin typeface="Arial" panose="020B0604020202020204" pitchFamily="34" charset="0"/>
                        </a:rPr>
                        <a:t>​</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triệu VNĐ/năm</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r">
                        <a:lnSpc>
                          <a:spcPct val="120000"/>
                        </a:lnSpc>
                        <a:spcBef>
                          <a:spcPts val="600"/>
                        </a:spcBef>
                        <a:spcAft>
                          <a:spcPts val="200"/>
                        </a:spcAft>
                        <a:buNone/>
                      </a:pPr>
                      <a:r>
                        <a:rPr lang="en-GB" sz="1200" b="0" dirty="0">
                          <a:effectLst/>
                          <a:latin typeface="Arial" panose="020B0604020202020204" pitchFamily="34" charset="0"/>
                        </a:rPr>
                        <a:t>1490,6</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2909575789"/>
                  </a:ext>
                </a:extLst>
              </a:tr>
              <a:tr h="190562">
                <a:tc>
                  <a:txBody>
                    <a:bodyPr/>
                    <a:lstStyle/>
                    <a:p>
                      <a:pPr algn="r">
                        <a:lnSpc>
                          <a:spcPct val="120000"/>
                        </a:lnSpc>
                        <a:spcBef>
                          <a:spcPts val="600"/>
                        </a:spcBef>
                        <a:spcAft>
                          <a:spcPts val="200"/>
                        </a:spcAft>
                        <a:buNone/>
                      </a:pPr>
                      <a:r>
                        <a:rPr lang="en-GB" sz="1200" b="0" dirty="0">
                          <a:effectLst/>
                          <a:latin typeface="Arial" panose="020B0604020202020204" pitchFamily="34" charset="0"/>
                        </a:rPr>
                        <a:t>14</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Chi phí đầu tư</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I0</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Triệu VNĐ</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r">
                        <a:lnSpc>
                          <a:spcPct val="120000"/>
                        </a:lnSpc>
                        <a:spcBef>
                          <a:spcPts val="600"/>
                        </a:spcBef>
                        <a:spcAft>
                          <a:spcPts val="200"/>
                        </a:spcAft>
                        <a:buNone/>
                      </a:pPr>
                      <a:r>
                        <a:rPr lang="en-GB" sz="1200" b="0" dirty="0">
                          <a:effectLst/>
                          <a:latin typeface="Arial" panose="020B0604020202020204" pitchFamily="34" charset="0"/>
                        </a:rPr>
                        <a:t>3500</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92084730"/>
                  </a:ext>
                </a:extLst>
              </a:tr>
              <a:tr h="190562">
                <a:tc>
                  <a:txBody>
                    <a:bodyPr/>
                    <a:lstStyle/>
                    <a:p>
                      <a:pPr algn="r">
                        <a:lnSpc>
                          <a:spcPct val="120000"/>
                        </a:lnSpc>
                        <a:spcBef>
                          <a:spcPts val="600"/>
                        </a:spcBef>
                        <a:spcAft>
                          <a:spcPts val="200"/>
                        </a:spcAft>
                        <a:buNone/>
                      </a:pPr>
                      <a:r>
                        <a:rPr lang="en-GB" sz="1200" b="0" dirty="0">
                          <a:effectLst/>
                          <a:latin typeface="Arial" panose="020B0604020202020204" pitchFamily="34" charset="0"/>
                        </a:rPr>
                        <a:t>15</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Lãi suất chiết khấu</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r</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r">
                        <a:lnSpc>
                          <a:spcPct val="120000"/>
                        </a:lnSpc>
                        <a:spcBef>
                          <a:spcPts val="600"/>
                        </a:spcBef>
                        <a:spcAft>
                          <a:spcPts val="200"/>
                        </a:spcAft>
                        <a:buNone/>
                      </a:pPr>
                      <a:r>
                        <a:rPr lang="en-GB" sz="1200" b="0" dirty="0">
                          <a:effectLst/>
                          <a:latin typeface="Arial" panose="020B0604020202020204" pitchFamily="34" charset="0"/>
                        </a:rPr>
                        <a:t>10</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1415696807"/>
                  </a:ext>
                </a:extLst>
              </a:tr>
              <a:tr h="190562">
                <a:tc>
                  <a:txBody>
                    <a:bodyPr/>
                    <a:lstStyle/>
                    <a:p>
                      <a:pPr algn="r">
                        <a:lnSpc>
                          <a:spcPct val="120000"/>
                        </a:lnSpc>
                        <a:spcBef>
                          <a:spcPts val="600"/>
                        </a:spcBef>
                        <a:spcAft>
                          <a:spcPts val="200"/>
                        </a:spcAft>
                        <a:buNone/>
                      </a:pPr>
                      <a:r>
                        <a:rPr lang="en-GB" sz="1200" b="0" dirty="0">
                          <a:effectLst/>
                          <a:latin typeface="Arial" panose="020B0604020202020204" pitchFamily="34" charset="0"/>
                        </a:rPr>
                        <a:t>16</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Giá trị hiện tại thuần (NPV)</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NPV</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 </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Triệu VNĐ</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r">
                        <a:lnSpc>
                          <a:spcPct val="120000"/>
                        </a:lnSpc>
                        <a:spcBef>
                          <a:spcPts val="600"/>
                        </a:spcBef>
                        <a:spcAft>
                          <a:spcPts val="200"/>
                        </a:spcAft>
                        <a:buNone/>
                      </a:pPr>
                      <a:r>
                        <a:rPr lang="en-GB" sz="1200" b="0" dirty="0">
                          <a:effectLst/>
                          <a:latin typeface="Arial" panose="020B0604020202020204" pitchFamily="34" charset="0"/>
                        </a:rPr>
                        <a:t>7947</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1373144863"/>
                  </a:ext>
                </a:extLst>
              </a:tr>
              <a:tr h="190562">
                <a:tc>
                  <a:txBody>
                    <a:bodyPr/>
                    <a:lstStyle/>
                    <a:p>
                      <a:pPr algn="r">
                        <a:lnSpc>
                          <a:spcPct val="120000"/>
                        </a:lnSpc>
                        <a:spcBef>
                          <a:spcPts val="600"/>
                        </a:spcBef>
                        <a:spcAft>
                          <a:spcPts val="200"/>
                        </a:spcAft>
                        <a:buNone/>
                      </a:pPr>
                      <a:r>
                        <a:rPr lang="en-GB" sz="1200" b="0" dirty="0">
                          <a:effectLst/>
                          <a:latin typeface="Arial" panose="020B0604020202020204" pitchFamily="34" charset="0"/>
                        </a:rPr>
                        <a:t>17</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err="1">
                          <a:effectLst/>
                          <a:latin typeface="Arial" panose="020B0604020202020204" pitchFamily="34" charset="0"/>
                        </a:rPr>
                        <a:t>Tỷ</a:t>
                      </a:r>
                      <a:r>
                        <a:rPr lang="en-GB" sz="1200" b="0" dirty="0">
                          <a:effectLst/>
                          <a:latin typeface="Arial" panose="020B0604020202020204" pitchFamily="34" charset="0"/>
                        </a:rPr>
                        <a:t> suất hoàn vốn nội bộ (IRR)</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IRR</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NPV=0 giải IRR</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r">
                        <a:lnSpc>
                          <a:spcPct val="120000"/>
                        </a:lnSpc>
                        <a:spcBef>
                          <a:spcPts val="600"/>
                        </a:spcBef>
                        <a:spcAft>
                          <a:spcPts val="200"/>
                        </a:spcAft>
                        <a:buNone/>
                      </a:pPr>
                      <a:r>
                        <a:rPr lang="en-GB" sz="1200" b="0" dirty="0">
                          <a:effectLst/>
                          <a:latin typeface="Arial" panose="020B0604020202020204" pitchFamily="34" charset="0"/>
                        </a:rPr>
                        <a:t>35,5</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3722283099"/>
                  </a:ext>
                </a:extLst>
              </a:tr>
              <a:tr h="190562">
                <a:tc>
                  <a:txBody>
                    <a:bodyPr/>
                    <a:lstStyle/>
                    <a:p>
                      <a:pPr algn="r">
                        <a:lnSpc>
                          <a:spcPct val="120000"/>
                        </a:lnSpc>
                        <a:spcBef>
                          <a:spcPts val="600"/>
                        </a:spcBef>
                        <a:spcAft>
                          <a:spcPts val="200"/>
                        </a:spcAft>
                        <a:buNone/>
                      </a:pPr>
                      <a:r>
                        <a:rPr lang="en-GB" sz="1200" b="0" dirty="0">
                          <a:effectLst/>
                          <a:latin typeface="Arial" panose="020B0604020202020204" pitchFamily="34" charset="0"/>
                        </a:rPr>
                        <a:t>18</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Thời gian hoàn vốn</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Th</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 </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just">
                        <a:lnSpc>
                          <a:spcPct val="120000"/>
                        </a:lnSpc>
                        <a:spcBef>
                          <a:spcPts val="600"/>
                        </a:spcBef>
                        <a:spcAft>
                          <a:spcPts val="200"/>
                        </a:spcAft>
                        <a:buNone/>
                      </a:pPr>
                      <a:r>
                        <a:rPr lang="en-GB" sz="1200" b="0" dirty="0">
                          <a:effectLst/>
                          <a:latin typeface="Arial" panose="020B0604020202020204" pitchFamily="34" charset="0"/>
                        </a:rPr>
                        <a:t>Năm</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a:lstStyle/>
                    <a:p>
                      <a:pPr algn="r">
                        <a:lnSpc>
                          <a:spcPct val="120000"/>
                        </a:lnSpc>
                        <a:spcBef>
                          <a:spcPts val="600"/>
                        </a:spcBef>
                        <a:spcAft>
                          <a:spcPts val="200"/>
                        </a:spcAft>
                        <a:buNone/>
                      </a:pPr>
                      <a:r>
                        <a:rPr lang="en-GB" sz="1200" b="0" dirty="0">
                          <a:effectLst/>
                          <a:latin typeface="Arial" panose="020B0604020202020204" pitchFamily="34" charset="0"/>
                        </a:rPr>
                        <a:t>2,7</a:t>
                      </a:r>
                      <a:endParaRPr lang="en-US" sz="1200" b="0" dirty="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4264062939"/>
                  </a:ext>
                </a:extLst>
              </a:tr>
            </a:tbl>
          </a:graphicData>
        </a:graphic>
      </p:graphicFrame>
      <p:sp>
        <p:nvSpPr>
          <p:cNvPr id="6" name="TextBox 5">
            <a:extLst>
              <a:ext uri="{FF2B5EF4-FFF2-40B4-BE49-F238E27FC236}">
                <a16:creationId xmlns:a16="http://schemas.microsoft.com/office/drawing/2014/main" id="{ADD4C16F-55EB-4761-A585-23F176D00999}"/>
              </a:ext>
            </a:extLst>
          </p:cNvPr>
          <p:cNvSpPr txBox="1"/>
          <p:nvPr/>
        </p:nvSpPr>
        <p:spPr>
          <a:xfrm>
            <a:off x="379599" y="1691814"/>
            <a:ext cx="8462683" cy="379656"/>
          </a:xfrm>
          <a:prstGeom prst="rect">
            <a:avLst/>
          </a:prstGeom>
          <a:noFill/>
        </p:spPr>
        <p:txBody>
          <a:bodyPr wrap="square">
            <a:spAutoFit/>
          </a:bodyPr>
          <a:lstStyle/>
          <a:p>
            <a:r>
              <a:rPr lang="en-US" sz="1800" b="1" dirty="0">
                <a:solidFill>
                  <a:schemeClr val="accent5">
                    <a:lumMod val="50000"/>
                  </a:schemeClr>
                </a:solidFill>
                <a:latin typeface="+mn-lt"/>
                <a:cs typeface="Times New Roman" pitchFamily="18" charset="0"/>
              </a:rPr>
              <a:t>c. Tính toán tiềm năng TKNL của giải pháp</a:t>
            </a:r>
            <a:endParaRPr lang="en-US" b="1" dirty="0">
              <a:solidFill>
                <a:schemeClr val="accent5">
                  <a:lumMod val="50000"/>
                </a:schemeClr>
              </a:solidFill>
            </a:endParaRPr>
          </a:p>
        </p:txBody>
      </p:sp>
    </p:spTree>
    <p:extLst>
      <p:ext uri="{BB962C8B-B14F-4D97-AF65-F5344CB8AC3E}">
        <p14:creationId xmlns:p14="http://schemas.microsoft.com/office/powerpoint/2010/main" val="33644972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CA2D7-917C-57B2-AACA-974F7F95595B}"/>
              </a:ext>
            </a:extLst>
          </p:cNvPr>
          <p:cNvSpPr txBox="1"/>
          <p:nvPr/>
        </p:nvSpPr>
        <p:spPr>
          <a:xfrm>
            <a:off x="590219" y="1783623"/>
            <a:ext cx="10916015" cy="4780283"/>
          </a:xfrm>
          <a:prstGeom prst="rect">
            <a:avLst/>
          </a:prstGeom>
          <a:noFill/>
        </p:spPr>
        <p:txBody>
          <a:bodyPr wrap="square">
            <a:spAutoFit/>
          </a:bodyPr>
          <a:lstStyle/>
          <a:p>
            <a:pPr>
              <a:lnSpc>
                <a:spcPct val="150000"/>
              </a:lnSpc>
              <a:buNone/>
            </a:pPr>
            <a:r>
              <a:rPr lang="vi-VN" dirty="0">
                <a:latin typeface="Arial" panose="020B0604020202020204" pitchFamily="34" charset="0"/>
                <a:cs typeface="Arial" panose="020B0604020202020204" pitchFamily="34" charset="0"/>
              </a:rPr>
              <a:t>Các cơ hội tiết kiệm năng lượng chủ yếu tập trung vào 3 nhóm giải pháp:</a:t>
            </a:r>
          </a:p>
          <a:p>
            <a:pPr>
              <a:lnSpc>
                <a:spcPct val="150000"/>
              </a:lnSpc>
              <a:buFont typeface="Arial" panose="020B0604020202020204" pitchFamily="34" charset="0"/>
              <a:buChar char="•"/>
            </a:pPr>
            <a:r>
              <a:rPr lang="vi-VN" b="1" dirty="0">
                <a:latin typeface="Arial" panose="020B0604020202020204" pitchFamily="34" charset="0"/>
                <a:cs typeface="Arial" panose="020B0604020202020204" pitchFamily="34" charset="0"/>
              </a:rPr>
              <a:t>Tối ưu hóa vận hành thiết bị hiện hữu</a:t>
            </a:r>
            <a:r>
              <a:rPr lang="vi-VN" dirty="0">
                <a:latin typeface="Arial" panose="020B0604020202020204" pitchFamily="34" charset="0"/>
                <a:cs typeface="Arial" panose="020B0604020202020204" pitchFamily="34" charset="0"/>
              </a:rPr>
              <a:t>, như cải tiến chế độ vận hành lò nung, điều chỉnh tốc độ quạt, nâng cao hiệu quả nghiền xi măng, và tối ưu chu trình khí thải – khí hồi.</a:t>
            </a:r>
          </a:p>
          <a:p>
            <a:pPr>
              <a:lnSpc>
                <a:spcPct val="150000"/>
              </a:lnSpc>
              <a:buFont typeface="Arial" panose="020B0604020202020204" pitchFamily="34" charset="0"/>
              <a:buChar char="•"/>
            </a:pPr>
            <a:r>
              <a:rPr lang="vi-VN" b="1" dirty="0">
                <a:latin typeface="Arial" panose="020B0604020202020204" pitchFamily="34" charset="0"/>
                <a:cs typeface="Arial" panose="020B0604020202020204" pitchFamily="34" charset="0"/>
              </a:rPr>
              <a:t>Thay thế hoặc nâng cấp thiết bị công nghệ cao</a:t>
            </a:r>
            <a:r>
              <a:rPr lang="vi-VN" dirty="0">
                <a:latin typeface="Arial" panose="020B0604020202020204" pitchFamily="34" charset="0"/>
                <a:cs typeface="Arial" panose="020B0604020202020204" pitchFamily="34" charset="0"/>
              </a:rPr>
              <a:t>, như lắp biến tần cho quạt, máy nghiền; sử dụng động cơ hiệu suất cao; thay thế hệ thống chiếu sáng bằng đèn LED; hoặc nâng cấp máy nén khí và hệ thống điều khiển.</a:t>
            </a:r>
          </a:p>
          <a:p>
            <a:pPr>
              <a:lnSpc>
                <a:spcPct val="150000"/>
              </a:lnSpc>
              <a:buFont typeface="Arial" panose="020B0604020202020204" pitchFamily="34" charset="0"/>
              <a:buChar char="•"/>
            </a:pPr>
            <a:r>
              <a:rPr lang="vi-VN" b="1" dirty="0">
                <a:latin typeface="Arial" panose="020B0604020202020204" pitchFamily="34" charset="0"/>
                <a:cs typeface="Arial" panose="020B0604020202020204" pitchFamily="34" charset="0"/>
              </a:rPr>
              <a:t>Thu hồi và tái sử dụng nhiệt thải</a:t>
            </a:r>
            <a:r>
              <a:rPr lang="vi-VN" dirty="0">
                <a:latin typeface="Arial" panose="020B0604020202020204" pitchFamily="34" charset="0"/>
                <a:cs typeface="Arial" panose="020B0604020202020204" pitchFamily="34" charset="0"/>
              </a:rPr>
              <a:t>, đặc biệt là trong hệ thống lò quay và máy làm lạnh clinker, bằng công nghệ phát điện từ nhiệt thừa (WHR – Waste Heat Recovery).</a:t>
            </a:r>
          </a:p>
          <a:p>
            <a:pPr>
              <a:lnSpc>
                <a:spcPct val="150000"/>
              </a:lnSpc>
              <a:buNone/>
            </a:pPr>
            <a:r>
              <a:rPr lang="vi-VN" dirty="0">
                <a:latin typeface="Arial" panose="020B0604020202020204" pitchFamily="34" charset="0"/>
                <a:cs typeface="Arial" panose="020B0604020202020204" pitchFamily="34" charset="0"/>
              </a:rPr>
              <a:t>Ngoài ra, việc áp dụng hệ thống quản lý năng lượng theo tiêu chuẩn ISO 50001 và các công cụ kiểm toán năng lượng định kỳ cũng được đánh giá là nền tảng giúp duy trì và cải tiến hiệu quả sử dụng năng lượng bền vững.</a:t>
            </a:r>
          </a:p>
        </p:txBody>
      </p:sp>
      <p:sp>
        <p:nvSpPr>
          <p:cNvPr id="7" name="Title 1">
            <a:extLst>
              <a:ext uri="{FF2B5EF4-FFF2-40B4-BE49-F238E27FC236}">
                <a16:creationId xmlns:a16="http://schemas.microsoft.com/office/drawing/2014/main" id="{A9C4C95D-0C94-C724-1083-24045EDAA74B}"/>
              </a:ext>
            </a:extLst>
          </p:cNvPr>
          <p:cNvSpPr txBox="1">
            <a:spLocks/>
          </p:cNvSpPr>
          <p:nvPr/>
        </p:nvSpPr>
        <p:spPr>
          <a:xfrm>
            <a:off x="590219" y="1163925"/>
            <a:ext cx="9618562"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US" dirty="0" err="1">
                <a:latin typeface="Arial" panose="020B0604020202020204" pitchFamily="34" charset="0"/>
                <a:cs typeface="Arial" panose="020B0604020202020204" pitchFamily="34" charset="0"/>
              </a:rPr>
              <a:t>Kết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luận</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58052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CA2D7-917C-57B2-AACA-974F7F95595B}"/>
              </a:ext>
            </a:extLst>
          </p:cNvPr>
          <p:cNvSpPr txBox="1"/>
          <p:nvPr/>
        </p:nvSpPr>
        <p:spPr>
          <a:xfrm>
            <a:off x="637992" y="2022614"/>
            <a:ext cx="10916015" cy="2194190"/>
          </a:xfrm>
          <a:prstGeom prst="rect">
            <a:avLst/>
          </a:prstGeom>
          <a:noFill/>
        </p:spPr>
        <p:txBody>
          <a:bodyPr wrap="square">
            <a:spAutoFit/>
          </a:bodyPr>
          <a:lstStyle/>
          <a:p>
            <a:pPr algn="just">
              <a:lnSpc>
                <a:spcPct val="150000"/>
              </a:lnSpc>
            </a:pPr>
            <a:r>
              <a:rPr lang="vi-VN" b="1" dirty="0"/>
              <a:t>Câu hỏi thảo luận 1:</a:t>
            </a:r>
            <a:r>
              <a:rPr lang="vi-VN" dirty="0"/>
              <a:t> Trong số các giải pháp sử dụng năng lượng hiệu quả (EEM) được trình bày trong mô-đun này, giải pháp nào theo bạn là khả thi và mang lại lợi ích lớn nhất cho cơ sở của mình? Vì sao?</a:t>
            </a:r>
          </a:p>
          <a:p>
            <a:pPr algn="just">
              <a:lnSpc>
                <a:spcPct val="150000"/>
              </a:lnSpc>
            </a:pPr>
            <a:r>
              <a:rPr lang="vi-VN" b="1" dirty="0"/>
              <a:t>Câu hỏi thảo luận 2:</a:t>
            </a:r>
            <a:r>
              <a:rPr lang="vi-VN" dirty="0"/>
              <a:t> Khi triển khai giải pháp EEM đã chọn tại nhà máy, bạn sẽ gặp những thách thức nào và cần những nguồn lực gì để thực hiện?</a:t>
            </a:r>
          </a:p>
        </p:txBody>
      </p:sp>
      <p:sp>
        <p:nvSpPr>
          <p:cNvPr id="7" name="Title 1">
            <a:extLst>
              <a:ext uri="{FF2B5EF4-FFF2-40B4-BE49-F238E27FC236}">
                <a16:creationId xmlns:a16="http://schemas.microsoft.com/office/drawing/2014/main" id="{A9C4C95D-0C94-C724-1083-24045EDAA74B}"/>
              </a:ext>
            </a:extLst>
          </p:cNvPr>
          <p:cNvSpPr txBox="1">
            <a:spLocks/>
          </p:cNvSpPr>
          <p:nvPr/>
        </p:nvSpPr>
        <p:spPr>
          <a:xfrm>
            <a:off x="766865" y="1257443"/>
            <a:ext cx="9618562"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latin typeface="Arial" panose="020B0604020202020204" pitchFamily="34" charset="0"/>
                <a:cs typeface="Arial" panose="020B0604020202020204" pitchFamily="34" charset="0"/>
              </a:rPr>
              <a:t>THẢO LUẬN</a:t>
            </a:r>
          </a:p>
        </p:txBody>
      </p:sp>
    </p:spTree>
    <p:extLst>
      <p:ext uri="{BB962C8B-B14F-4D97-AF65-F5344CB8AC3E}">
        <p14:creationId xmlns:p14="http://schemas.microsoft.com/office/powerpoint/2010/main" val="11561731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4800" b="1" dirty="0">
                <a:solidFill>
                  <a:schemeClr val="accent1">
                    <a:lumMod val="50000"/>
                  </a:schemeClr>
                </a:solidFill>
                <a:latin typeface="Arial" panose="020B0604020202020204" pitchFamily="34" charset="0"/>
              </a:rPr>
              <a:t>CẢM ƠN BẠN</a:t>
            </a:r>
            <a:endParaRPr lang="en-US" sz="4800" b="1" dirty="0">
              <a:solidFill>
                <a:schemeClr val="accent1">
                  <a:lumMod val="50000"/>
                </a:schemeClr>
              </a:solidFill>
              <a:latin typeface="Arial" panose="020B0604020202020204" pitchFamily="34" charset="0"/>
            </a:endParaRPr>
          </a:p>
        </p:txBody>
      </p:sp>
    </p:spTree>
    <p:extLst>
      <p:ext uri="{BB962C8B-B14F-4D97-AF65-F5344CB8AC3E}">
        <p14:creationId xmlns:p14="http://schemas.microsoft.com/office/powerpoint/2010/main" val="1574890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6EACD-4434-2169-5A4C-576F8EEF7D48}"/>
            </a:ext>
          </a:extLst>
        </p:cNvPr>
        <p:cNvGrpSpPr/>
        <p:nvPr/>
      </p:nvGrpSpPr>
      <p:grpSpPr>
        <a:xfrm>
          <a:off x="0" y="0"/>
          <a:ext cx="0" cy="0"/>
          <a:chOff x="0" y="0"/>
          <a:chExt cx="0" cy="0"/>
        </a:xfrm>
      </p:grpSpPr>
      <p:sp>
        <p:nvSpPr>
          <p:cNvPr id="5" name="Text 0">
            <a:extLst>
              <a:ext uri="{FF2B5EF4-FFF2-40B4-BE49-F238E27FC236}">
                <a16:creationId xmlns:a16="http://schemas.microsoft.com/office/drawing/2014/main" id="{47A83899-97C8-2923-4E62-7D5364E0DC21}"/>
              </a:ext>
            </a:extLst>
          </p:cNvPr>
          <p:cNvSpPr/>
          <p:nvPr/>
        </p:nvSpPr>
        <p:spPr>
          <a:xfrm>
            <a:off x="813955" y="1450332"/>
            <a:ext cx="6598940" cy="590649"/>
          </a:xfrm>
          <a:prstGeom prst="rect">
            <a:avLst/>
          </a:prstGeom>
          <a:noFill/>
          <a:ln/>
        </p:spPr>
        <p:txBody>
          <a:bodyPr wrap="none" lIns="0" tIns="0" rIns="0" bIns="0" rtlCol="0" anchor="t"/>
          <a:lstStyle/>
          <a:p>
            <a:pPr>
              <a:lnSpc>
                <a:spcPts val="4625"/>
              </a:lnSpc>
            </a:pPr>
            <a:r>
              <a:rPr lang="en-US" sz="2400" dirty="0">
                <a:solidFill>
                  <a:srgbClr val="233E32"/>
                </a:solidFill>
                <a:latin typeface="Arial" panose="020B0604020202020204" pitchFamily="34" charset="0"/>
                <a:ea typeface="Alice" pitchFamily="34" charset="-122"/>
                <a:cs typeface="Arial" panose="020B0604020202020204" pitchFamily="34" charset="0"/>
              </a:rPr>
              <a:t>Vấn </a:t>
            </a:r>
            <a:r>
              <a:rPr lang="en-US" sz="2400" dirty="0" err="1">
                <a:solidFill>
                  <a:srgbClr val="233E32"/>
                </a:solidFill>
                <a:latin typeface="Arial" panose="020B0604020202020204" pitchFamily="34" charset="0"/>
                <a:ea typeface="Alice" pitchFamily="34" charset="-122"/>
                <a:cs typeface="Arial" panose="020B0604020202020204" pitchFamily="34" charset="0"/>
              </a:rPr>
              <a:t>đề</a:t>
            </a:r>
            <a:r>
              <a:rPr lang="en-US" sz="2400" dirty="0">
                <a:solidFill>
                  <a:srgbClr val="233E32"/>
                </a:solidFill>
                <a:latin typeface="Arial" panose="020B0604020202020204" pitchFamily="34" charset="0"/>
                <a:ea typeface="Alice" pitchFamily="34" charset="-122"/>
                <a:cs typeface="Arial" panose="020B0604020202020204" pitchFamily="34" charset="0"/>
              </a:rPr>
              <a:t> 2: Dao </a:t>
            </a:r>
            <a:r>
              <a:rPr lang="en-US" sz="2400" dirty="0" err="1">
                <a:solidFill>
                  <a:srgbClr val="233E32"/>
                </a:solidFill>
                <a:latin typeface="Arial" panose="020B0604020202020204" pitchFamily="34" charset="0"/>
                <a:ea typeface="Alice" pitchFamily="34" charset="-122"/>
                <a:cs typeface="Arial" panose="020B0604020202020204" pitchFamily="34" charset="0"/>
              </a:rPr>
              <a:t>động</a:t>
            </a:r>
            <a:r>
              <a:rPr lang="en-US" sz="2400" dirty="0">
                <a:solidFill>
                  <a:srgbClr val="233E32"/>
                </a:solidFill>
                <a:latin typeface="Arial" panose="020B0604020202020204" pitchFamily="34" charset="0"/>
                <a:ea typeface="Alice" pitchFamily="34" charset="-122"/>
                <a:cs typeface="Arial" panose="020B0604020202020204" pitchFamily="34" charset="0"/>
              </a:rPr>
              <a:t> </a:t>
            </a:r>
            <a:r>
              <a:rPr lang="en-US" sz="2400" dirty="0" err="1">
                <a:solidFill>
                  <a:srgbClr val="233E32"/>
                </a:solidFill>
                <a:latin typeface="Arial" panose="020B0604020202020204" pitchFamily="34" charset="0"/>
                <a:ea typeface="Alice" pitchFamily="34" charset="-122"/>
                <a:cs typeface="Arial" panose="020B0604020202020204" pitchFamily="34" charset="0"/>
              </a:rPr>
              <a:t>cân</a:t>
            </a:r>
            <a:r>
              <a:rPr lang="en-US" sz="2400" dirty="0">
                <a:solidFill>
                  <a:srgbClr val="233E32"/>
                </a:solidFill>
                <a:latin typeface="Arial" panose="020B0604020202020204" pitchFamily="34" charset="0"/>
                <a:ea typeface="Alice" pitchFamily="34" charset="-122"/>
                <a:cs typeface="Arial" panose="020B0604020202020204" pitchFamily="34" charset="0"/>
              </a:rPr>
              <a:t> </a:t>
            </a:r>
            <a:r>
              <a:rPr lang="en-US" sz="2400" dirty="0" err="1">
                <a:solidFill>
                  <a:srgbClr val="233E32"/>
                </a:solidFill>
                <a:latin typeface="Arial" panose="020B0604020202020204" pitchFamily="34" charset="0"/>
                <a:ea typeface="Alice" pitchFamily="34" charset="-122"/>
                <a:cs typeface="Arial" panose="020B0604020202020204" pitchFamily="34" charset="0"/>
              </a:rPr>
              <a:t>bột</a:t>
            </a:r>
            <a:r>
              <a:rPr lang="en-US" sz="2400" dirty="0">
                <a:solidFill>
                  <a:srgbClr val="233E32"/>
                </a:solidFill>
                <a:latin typeface="Arial" panose="020B0604020202020204" pitchFamily="34" charset="0"/>
                <a:ea typeface="Alice" pitchFamily="34" charset="-122"/>
                <a:cs typeface="Arial" panose="020B0604020202020204" pitchFamily="34" charset="0"/>
              </a:rPr>
              <a:t> than</a:t>
            </a:r>
            <a:endParaRPr lang="en-US" sz="2400" dirty="0">
              <a:latin typeface="Arial" panose="020B0604020202020204" pitchFamily="34" charset="0"/>
              <a:cs typeface="Arial" panose="020B0604020202020204" pitchFamily="34" charset="0"/>
            </a:endParaRPr>
          </a:p>
        </p:txBody>
      </p:sp>
      <p:sp>
        <p:nvSpPr>
          <p:cNvPr id="6" name="Text 1">
            <a:extLst>
              <a:ext uri="{FF2B5EF4-FFF2-40B4-BE49-F238E27FC236}">
                <a16:creationId xmlns:a16="http://schemas.microsoft.com/office/drawing/2014/main" id="{F5FDC6CA-483C-8072-9326-0570017A6BD8}"/>
              </a:ext>
            </a:extLst>
          </p:cNvPr>
          <p:cNvSpPr/>
          <p:nvPr/>
        </p:nvSpPr>
        <p:spPr>
          <a:xfrm>
            <a:off x="813955" y="2241438"/>
            <a:ext cx="10408227" cy="907257"/>
          </a:xfrm>
          <a:prstGeom prst="rect">
            <a:avLst/>
          </a:prstGeom>
          <a:noFill/>
          <a:ln/>
        </p:spPr>
        <p:txBody>
          <a:bodyPr wrap="square" lIns="0" tIns="0" rIns="0" bIns="0" rtlCol="0" anchor="t"/>
          <a:lstStyle/>
          <a:p>
            <a:pPr>
              <a:lnSpc>
                <a:spcPts val="2375"/>
              </a:lnSpc>
            </a:pPr>
            <a:r>
              <a:rPr lang="en-US" sz="1800" dirty="0">
                <a:solidFill>
                  <a:srgbClr val="2C2821"/>
                </a:solidFill>
                <a:latin typeface="Arial" panose="020B0604020202020204" pitchFamily="34" charset="0"/>
                <a:ea typeface="Lora" pitchFamily="34" charset="-122"/>
                <a:cs typeface="Arial" panose="020B0604020202020204" pitchFamily="34" charset="0"/>
              </a:rPr>
              <a:t> Khi dừng máy nghiền than, cân bột than đầu và đuôi lò sẽ xuất hiện dao động quá mức, ảnh hưởng nghiêm trọng đến sự ổn định các điều kiện làm việc của hệ thống lò.</a:t>
            </a:r>
            <a:endParaRPr lang="en-US" sz="1800" dirty="0">
              <a:latin typeface="Arial" panose="020B0604020202020204" pitchFamily="34" charset="0"/>
              <a:cs typeface="Arial" panose="020B0604020202020204" pitchFamily="34" charset="0"/>
            </a:endParaRPr>
          </a:p>
        </p:txBody>
      </p:sp>
      <p:sp>
        <p:nvSpPr>
          <p:cNvPr id="7" name="Text 2">
            <a:extLst>
              <a:ext uri="{FF2B5EF4-FFF2-40B4-BE49-F238E27FC236}">
                <a16:creationId xmlns:a16="http://schemas.microsoft.com/office/drawing/2014/main" id="{622652C8-119F-114C-ABF1-D7F09D1E9D7A}"/>
              </a:ext>
            </a:extLst>
          </p:cNvPr>
          <p:cNvSpPr/>
          <p:nvPr/>
        </p:nvSpPr>
        <p:spPr>
          <a:xfrm>
            <a:off x="813955" y="2927500"/>
            <a:ext cx="6757587" cy="1209675"/>
          </a:xfrm>
          <a:prstGeom prst="rect">
            <a:avLst/>
          </a:prstGeom>
          <a:noFill/>
          <a:ln/>
        </p:spPr>
        <p:txBody>
          <a:bodyPr wrap="square" lIns="0" tIns="0" rIns="0" bIns="0" rtlCol="0" anchor="t"/>
          <a:lstStyle/>
          <a:p>
            <a:pPr>
              <a:lnSpc>
                <a:spcPts val="2375"/>
              </a:lnSpc>
            </a:pPr>
            <a:r>
              <a:rPr lang="en-US" sz="1800" dirty="0">
                <a:solidFill>
                  <a:srgbClr val="2C2821"/>
                </a:solidFill>
                <a:latin typeface="Arial" panose="020B0604020202020204" pitchFamily="34" charset="0"/>
                <a:ea typeface="Lora" pitchFamily="34" charset="-122"/>
                <a:cs typeface="Arial" panose="020B0604020202020204" pitchFamily="34" charset="0"/>
              </a:rPr>
              <a:t>Dao động áp suất của quạt Roots cân than là một vấn đề đáng lo ngại. Tất cả vấn đề trên thường tồn tại trong quá trình thiết kế dây chuyền sản xuất xi măng giai đoạn đầu. Sau khi qua cải tạo, chỉ số tiêu hao nhiệt của doanh nghiệp này đạt nhỏ hơn 700kCal/kg.cl.</a:t>
            </a:r>
            <a:endParaRPr lang="en-US" sz="1800" dirty="0">
              <a:latin typeface="Arial" panose="020B0604020202020204" pitchFamily="34" charset="0"/>
              <a:cs typeface="Arial" panose="020B0604020202020204" pitchFamily="34" charset="0"/>
            </a:endParaRPr>
          </a:p>
        </p:txBody>
      </p:sp>
      <p:pic>
        <p:nvPicPr>
          <p:cNvPr id="8" name="Image 14">
            <a:extLst>
              <a:ext uri="{FF2B5EF4-FFF2-40B4-BE49-F238E27FC236}">
                <a16:creationId xmlns:a16="http://schemas.microsoft.com/office/drawing/2014/main" id="{38FD95A4-D7F8-4BA1-CFBF-355463B3FA2D}"/>
              </a:ext>
            </a:extLst>
          </p:cNvPr>
          <p:cNvPicPr>
            <a:picLocks/>
          </p:cNvPicPr>
          <p:nvPr/>
        </p:nvPicPr>
        <p:blipFill>
          <a:blip r:embed="rId2" cstate="print"/>
          <a:stretch>
            <a:fillRect/>
          </a:stretch>
        </p:blipFill>
        <p:spPr>
          <a:xfrm>
            <a:off x="2280497" y="4401284"/>
            <a:ext cx="5439947" cy="2240693"/>
          </a:xfrm>
          <a:prstGeom prst="rect">
            <a:avLst/>
          </a:prstGeom>
        </p:spPr>
      </p:pic>
      <p:pic>
        <p:nvPicPr>
          <p:cNvPr id="9" name="Image 0" descr="preencoded.png">
            <a:extLst>
              <a:ext uri="{FF2B5EF4-FFF2-40B4-BE49-F238E27FC236}">
                <a16:creationId xmlns:a16="http://schemas.microsoft.com/office/drawing/2014/main" id="{C919B2B6-36AA-0111-22EF-B867D33B03BA}"/>
              </a:ext>
            </a:extLst>
          </p:cNvPr>
          <p:cNvPicPr>
            <a:picLocks noChangeAspect="1"/>
          </p:cNvPicPr>
          <p:nvPr/>
        </p:nvPicPr>
        <p:blipFill>
          <a:blip r:embed="rId3"/>
          <a:stretch>
            <a:fillRect/>
          </a:stretch>
        </p:blipFill>
        <p:spPr>
          <a:xfrm>
            <a:off x="8608442" y="2638290"/>
            <a:ext cx="2669125" cy="4003687"/>
          </a:xfrm>
          <a:prstGeom prst="rect">
            <a:avLst/>
          </a:prstGeom>
        </p:spPr>
      </p:pic>
      <p:sp>
        <p:nvSpPr>
          <p:cNvPr id="10" name="Title 1">
            <a:extLst>
              <a:ext uri="{FF2B5EF4-FFF2-40B4-BE49-F238E27FC236}">
                <a16:creationId xmlns:a16="http://schemas.microsoft.com/office/drawing/2014/main" id="{6782F051-1A5A-35E8-2BE2-D5EA4A124A3B}"/>
              </a:ext>
            </a:extLst>
          </p:cNvPr>
          <p:cNvSpPr txBox="1">
            <a:spLocks/>
          </p:cNvSpPr>
          <p:nvPr/>
        </p:nvSpPr>
        <p:spPr>
          <a:xfrm>
            <a:off x="720437" y="955132"/>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cs typeface="Arial" panose="020B0604020202020204" pitchFamily="34" charset="0"/>
              </a:rPr>
              <a:t>1. </a:t>
            </a:r>
            <a:r>
              <a:rPr lang="en-US" dirty="0" err="1">
                <a:solidFill>
                  <a:schemeClr val="accent1">
                    <a:lumMod val="50000"/>
                  </a:schemeClr>
                </a:solidFill>
                <a:latin typeface="Arial" panose="020B0604020202020204" pitchFamily="34" charset="0"/>
                <a:cs typeface="Arial" panose="020B0604020202020204" pitchFamily="34" charset="0"/>
              </a:rPr>
              <a:t>Cơ</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hội</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cải</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tạo</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hệ</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thống</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lò</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nung</a:t>
            </a:r>
            <a:r>
              <a:rPr lang="en-US" dirty="0">
                <a:solidFill>
                  <a:schemeClr val="accent1">
                    <a:lumMod val="50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088411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50335-ED62-A5C2-B7BF-9CC867D07302}"/>
            </a:ext>
          </a:extLst>
        </p:cNvPr>
        <p:cNvGrpSpPr/>
        <p:nvPr/>
      </p:nvGrpSpPr>
      <p:grpSpPr>
        <a:xfrm>
          <a:off x="0" y="0"/>
          <a:ext cx="0" cy="0"/>
          <a:chOff x="0" y="0"/>
          <a:chExt cx="0" cy="0"/>
        </a:xfrm>
      </p:grpSpPr>
      <p:pic>
        <p:nvPicPr>
          <p:cNvPr id="5" name="Image 1" descr="preencoded.png">
            <a:extLst>
              <a:ext uri="{FF2B5EF4-FFF2-40B4-BE49-F238E27FC236}">
                <a16:creationId xmlns:a16="http://schemas.microsoft.com/office/drawing/2014/main" id="{96BF8FCC-BB06-DEBB-E94D-91D927503319}"/>
              </a:ext>
            </a:extLst>
          </p:cNvPr>
          <p:cNvPicPr>
            <a:picLocks noChangeAspect="1"/>
          </p:cNvPicPr>
          <p:nvPr/>
        </p:nvPicPr>
        <p:blipFill>
          <a:blip r:embed="rId2"/>
          <a:stretch>
            <a:fillRect/>
          </a:stretch>
        </p:blipFill>
        <p:spPr>
          <a:xfrm>
            <a:off x="6435436" y="2121067"/>
            <a:ext cx="2771746" cy="2615866"/>
          </a:xfrm>
          <a:prstGeom prst="rect">
            <a:avLst/>
          </a:prstGeom>
        </p:spPr>
      </p:pic>
      <p:pic>
        <p:nvPicPr>
          <p:cNvPr id="6" name="Image 2" descr="preencoded.png">
            <a:extLst>
              <a:ext uri="{FF2B5EF4-FFF2-40B4-BE49-F238E27FC236}">
                <a16:creationId xmlns:a16="http://schemas.microsoft.com/office/drawing/2014/main" id="{05C14BC3-3A1F-A751-B229-A3E45EEA2006}"/>
              </a:ext>
            </a:extLst>
          </p:cNvPr>
          <p:cNvPicPr>
            <a:picLocks noChangeAspect="1"/>
          </p:cNvPicPr>
          <p:nvPr/>
        </p:nvPicPr>
        <p:blipFill>
          <a:blip r:embed="rId3"/>
          <a:stretch>
            <a:fillRect/>
          </a:stretch>
        </p:blipFill>
        <p:spPr>
          <a:xfrm>
            <a:off x="637832" y="2304608"/>
            <a:ext cx="3524250" cy="3441700"/>
          </a:xfrm>
          <a:prstGeom prst="rect">
            <a:avLst/>
          </a:prstGeom>
        </p:spPr>
      </p:pic>
      <p:sp>
        <p:nvSpPr>
          <p:cNvPr id="7" name="Text 1">
            <a:extLst>
              <a:ext uri="{FF2B5EF4-FFF2-40B4-BE49-F238E27FC236}">
                <a16:creationId xmlns:a16="http://schemas.microsoft.com/office/drawing/2014/main" id="{83C3CB34-BEF3-295D-08B6-A7F50AAD24AD}"/>
              </a:ext>
            </a:extLst>
          </p:cNvPr>
          <p:cNvSpPr/>
          <p:nvPr/>
        </p:nvSpPr>
        <p:spPr>
          <a:xfrm>
            <a:off x="4496342" y="4951242"/>
            <a:ext cx="7505158" cy="1262521"/>
          </a:xfrm>
          <a:prstGeom prst="rect">
            <a:avLst/>
          </a:prstGeom>
          <a:noFill/>
          <a:ln/>
        </p:spPr>
        <p:txBody>
          <a:bodyPr wrap="square" lIns="0" tIns="0" rIns="0" bIns="0" rtlCol="0" anchor="t"/>
          <a:lstStyle/>
          <a:p>
            <a:pPr algn="just">
              <a:lnSpc>
                <a:spcPct val="150000"/>
              </a:lnSpc>
              <a:spcBef>
                <a:spcPts val="500"/>
              </a:spcBef>
              <a:spcAft>
                <a:spcPts val="500"/>
              </a:spcAft>
            </a:pPr>
            <a:r>
              <a:rPr lang="en-US" sz="1800" dirty="0">
                <a:solidFill>
                  <a:srgbClr val="2C2821"/>
                </a:solidFill>
                <a:latin typeface="Arial" panose="020B0604020202020204" pitchFamily="34" charset="0"/>
                <a:ea typeface="Lora" pitchFamily="34" charset="-122"/>
                <a:cs typeface="Arial" panose="020B0604020202020204" pitchFamily="34" charset="0"/>
              </a:rPr>
              <a:t>Calciner đóng vai trò quan trọng trong quá trình nung clinker. Việc cải tạo calciner giúp tối ưu hóa quá trình trao đổi nhiệt và giảm tiêu hao năng lượng. Các giải pháp cải tạo bao gồm việc thay đổi thiết kế bên trong, sử dụng vật liệu chịu nhiệt tốt hơn và cải thiện hệ thống điều khiển.</a:t>
            </a:r>
            <a:endParaRPr lang="en-US" sz="1800" dirty="0">
              <a:latin typeface="Arial" panose="020B0604020202020204" pitchFamily="34" charset="0"/>
              <a:cs typeface="Arial" panose="020B0604020202020204" pitchFamily="34" charset="0"/>
            </a:endParaRPr>
          </a:p>
        </p:txBody>
      </p:sp>
      <p:sp>
        <p:nvSpPr>
          <p:cNvPr id="8" name="Title 1">
            <a:extLst>
              <a:ext uri="{FF2B5EF4-FFF2-40B4-BE49-F238E27FC236}">
                <a16:creationId xmlns:a16="http://schemas.microsoft.com/office/drawing/2014/main" id="{B2A89AC5-A55D-7201-C703-455060D21E21}"/>
              </a:ext>
            </a:extLst>
          </p:cNvPr>
          <p:cNvSpPr txBox="1">
            <a:spLocks/>
          </p:cNvSpPr>
          <p:nvPr/>
        </p:nvSpPr>
        <p:spPr>
          <a:xfrm>
            <a:off x="377536" y="1111692"/>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cs typeface="Arial" panose="020B0604020202020204" pitchFamily="34" charset="0"/>
              </a:rPr>
              <a:t>2. </a:t>
            </a:r>
            <a:r>
              <a:rPr lang="en-US" dirty="0" err="1">
                <a:solidFill>
                  <a:schemeClr val="accent1">
                    <a:lumMod val="50000"/>
                  </a:schemeClr>
                </a:solidFill>
                <a:latin typeface="Arial" panose="020B0604020202020204" pitchFamily="34" charset="0"/>
                <a:cs typeface="Arial" panose="020B0604020202020204" pitchFamily="34" charset="0"/>
              </a:rPr>
              <a:t>Cơ</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hội</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cải</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tạo</a:t>
            </a:r>
            <a:r>
              <a:rPr lang="en-US" dirty="0">
                <a:solidFill>
                  <a:schemeClr val="accent1">
                    <a:lumMod val="50000"/>
                  </a:schemeClr>
                </a:solidFill>
                <a:latin typeface="Arial" panose="020B0604020202020204" pitchFamily="34" charset="0"/>
                <a:cs typeface="Arial" panose="020B0604020202020204" pitchFamily="34" charset="0"/>
              </a:rPr>
              <a:t> Calciner </a:t>
            </a:r>
          </a:p>
        </p:txBody>
      </p:sp>
    </p:spTree>
    <p:extLst>
      <p:ext uri="{BB962C8B-B14F-4D97-AF65-F5344CB8AC3E}">
        <p14:creationId xmlns:p14="http://schemas.microsoft.com/office/powerpoint/2010/main" val="38660034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843E8-CAF9-11BB-A534-7810905171A6}"/>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4C28586F-67BE-C258-108C-F2CEF1C55A2F}"/>
              </a:ext>
            </a:extLst>
          </p:cNvPr>
          <p:cNvSpPr txBox="1">
            <a:spLocks/>
          </p:cNvSpPr>
          <p:nvPr/>
        </p:nvSpPr>
        <p:spPr>
          <a:xfrm>
            <a:off x="866432" y="1453829"/>
            <a:ext cx="9590286"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cs typeface="Arial" panose="020B0604020202020204" pitchFamily="34" charset="0"/>
              </a:rPr>
              <a:t>3. </a:t>
            </a:r>
            <a:r>
              <a:rPr lang="en-US" dirty="0" err="1">
                <a:solidFill>
                  <a:schemeClr val="accent1">
                    <a:lumMod val="50000"/>
                  </a:schemeClr>
                </a:solidFill>
                <a:latin typeface="Arial" panose="020B0604020202020204" pitchFamily="34" charset="0"/>
                <a:cs typeface="Arial" panose="020B0604020202020204" pitchFamily="34" charset="0"/>
              </a:rPr>
              <a:t>Cơ</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hội</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cải</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tạo</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buồng</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khói</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đuôi</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lò</a:t>
            </a:r>
            <a:endParaRPr lang="en-US" dirty="0">
              <a:solidFill>
                <a:schemeClr val="accent1">
                  <a:lumMod val="50000"/>
                </a:schemeClr>
              </a:solidFill>
              <a:latin typeface="Arial" panose="020B0604020202020204" pitchFamily="34" charset="0"/>
              <a:cs typeface="Arial" panose="020B0604020202020204" pitchFamily="34" charset="0"/>
            </a:endParaRPr>
          </a:p>
          <a:p>
            <a:endParaRPr lang="en-US" dirty="0">
              <a:solidFill>
                <a:schemeClr val="accent1">
                  <a:lumMod val="50000"/>
                </a:schemeClr>
              </a:solidFill>
              <a:latin typeface="Arial" panose="020B0604020202020204" pitchFamily="34" charset="0"/>
              <a:cs typeface="Arial" panose="020B0604020202020204" pitchFamily="34" charset="0"/>
            </a:endParaRPr>
          </a:p>
        </p:txBody>
      </p:sp>
      <p:pic>
        <p:nvPicPr>
          <p:cNvPr id="8" name="Image 1" descr="preencoded.png">
            <a:extLst>
              <a:ext uri="{FF2B5EF4-FFF2-40B4-BE49-F238E27FC236}">
                <a16:creationId xmlns:a16="http://schemas.microsoft.com/office/drawing/2014/main" id="{6088CF52-24C6-1582-0ECD-9A1532CD916E}"/>
              </a:ext>
            </a:extLst>
          </p:cNvPr>
          <p:cNvPicPr>
            <a:picLocks noChangeAspect="1"/>
          </p:cNvPicPr>
          <p:nvPr/>
        </p:nvPicPr>
        <p:blipFill>
          <a:blip r:embed="rId2"/>
          <a:stretch>
            <a:fillRect/>
          </a:stretch>
        </p:blipFill>
        <p:spPr>
          <a:xfrm>
            <a:off x="1101809" y="2230249"/>
            <a:ext cx="3683000" cy="2762250"/>
          </a:xfrm>
          <a:prstGeom prst="rect">
            <a:avLst/>
          </a:prstGeom>
        </p:spPr>
      </p:pic>
      <p:pic>
        <p:nvPicPr>
          <p:cNvPr id="9" name="Image 2" descr="preencoded.png">
            <a:extLst>
              <a:ext uri="{FF2B5EF4-FFF2-40B4-BE49-F238E27FC236}">
                <a16:creationId xmlns:a16="http://schemas.microsoft.com/office/drawing/2014/main" id="{EAFD0B6A-2437-1718-1535-97A6770A22F4}"/>
              </a:ext>
            </a:extLst>
          </p:cNvPr>
          <p:cNvPicPr>
            <a:picLocks noChangeAspect="1"/>
          </p:cNvPicPr>
          <p:nvPr/>
        </p:nvPicPr>
        <p:blipFill>
          <a:blip r:embed="rId3"/>
          <a:stretch>
            <a:fillRect/>
          </a:stretch>
        </p:blipFill>
        <p:spPr>
          <a:xfrm>
            <a:off x="6096000" y="2230249"/>
            <a:ext cx="3708400" cy="2781300"/>
          </a:xfrm>
          <a:prstGeom prst="rect">
            <a:avLst/>
          </a:prstGeom>
        </p:spPr>
      </p:pic>
      <p:sp>
        <p:nvSpPr>
          <p:cNvPr id="10" name="Text 1">
            <a:extLst>
              <a:ext uri="{FF2B5EF4-FFF2-40B4-BE49-F238E27FC236}">
                <a16:creationId xmlns:a16="http://schemas.microsoft.com/office/drawing/2014/main" id="{85025BA1-FEFD-29F8-E938-A04186FD1B7B}"/>
              </a:ext>
            </a:extLst>
          </p:cNvPr>
          <p:cNvSpPr/>
          <p:nvPr/>
        </p:nvSpPr>
        <p:spPr>
          <a:xfrm>
            <a:off x="1101809" y="5292769"/>
            <a:ext cx="12541454" cy="1803723"/>
          </a:xfrm>
          <a:prstGeom prst="rect">
            <a:avLst/>
          </a:prstGeom>
          <a:noFill/>
          <a:ln/>
        </p:spPr>
        <p:txBody>
          <a:bodyPr wrap="none" lIns="0" tIns="0" rIns="0" bIns="0" rtlCol="0" anchor="t"/>
          <a:lstStyle/>
          <a:p>
            <a:pPr algn="just">
              <a:lnSpc>
                <a:spcPct val="150000"/>
              </a:lnSpc>
            </a:pPr>
            <a:r>
              <a:rPr lang="en-US" sz="1800" dirty="0">
                <a:solidFill>
                  <a:srgbClr val="2C2821"/>
                </a:solidFill>
                <a:latin typeface="Arial" panose="020B0604020202020204" pitchFamily="34" charset="0"/>
                <a:ea typeface="Lora" pitchFamily="34" charset="-122"/>
                <a:cs typeface="Arial" panose="020B0604020202020204" pitchFamily="34" charset="0"/>
              </a:rPr>
              <a:t>Buồng khói đuôi lò là nơi khí thải từ lò nung được thu gom và xử lý. Cải tạo buồng khói đuôi lò </a:t>
            </a:r>
            <a:r>
              <a:rPr lang="en-US" sz="1800" dirty="0" err="1">
                <a:solidFill>
                  <a:srgbClr val="2C2821"/>
                </a:solidFill>
                <a:latin typeface="Arial" panose="020B0604020202020204" pitchFamily="34" charset="0"/>
                <a:ea typeface="Lora" pitchFamily="34" charset="-122"/>
                <a:cs typeface="Arial" panose="020B0604020202020204" pitchFamily="34" charset="0"/>
              </a:rPr>
              <a:t>giúp</a:t>
            </a:r>
            <a:r>
              <a:rPr lang="en-US" sz="1800" dirty="0">
                <a:solidFill>
                  <a:srgbClr val="2C2821"/>
                </a:solidFill>
                <a:latin typeface="Arial" panose="020B0604020202020204" pitchFamily="34" charset="0"/>
                <a:ea typeface="Lora" pitchFamily="34" charset="-122"/>
                <a:cs typeface="Arial" panose="020B0604020202020204" pitchFamily="34" charset="0"/>
              </a:rPr>
              <a:t> </a:t>
            </a:r>
          </a:p>
          <a:p>
            <a:pPr algn="just">
              <a:lnSpc>
                <a:spcPct val="150000"/>
              </a:lnSpc>
            </a:pPr>
            <a:r>
              <a:rPr lang="en-US" sz="1800" dirty="0" err="1">
                <a:solidFill>
                  <a:srgbClr val="2C2821"/>
                </a:solidFill>
                <a:latin typeface="Arial" panose="020B0604020202020204" pitchFamily="34" charset="0"/>
                <a:ea typeface="Lora" pitchFamily="34" charset="-122"/>
                <a:cs typeface="Arial" panose="020B0604020202020204" pitchFamily="34" charset="0"/>
              </a:rPr>
              <a:t>giảm</a:t>
            </a:r>
            <a:r>
              <a:rPr lang="en-US" sz="1800" dirty="0">
                <a:solidFill>
                  <a:srgbClr val="2C2821"/>
                </a:solidFill>
                <a:latin typeface="Arial" panose="020B0604020202020204" pitchFamily="34" charset="0"/>
                <a:ea typeface="Lora" pitchFamily="34" charset="-122"/>
                <a:cs typeface="Arial" panose="020B0604020202020204" pitchFamily="34" charset="0"/>
              </a:rPr>
              <a:t> thiểu lượng </a:t>
            </a:r>
            <a:r>
              <a:rPr lang="en-US" sz="1800" dirty="0" err="1">
                <a:solidFill>
                  <a:srgbClr val="2C2821"/>
                </a:solidFill>
                <a:latin typeface="Arial" panose="020B0604020202020204" pitchFamily="34" charset="0"/>
                <a:ea typeface="Lora" pitchFamily="34" charset="-122"/>
                <a:cs typeface="Arial" panose="020B0604020202020204" pitchFamily="34" charset="0"/>
              </a:rPr>
              <a:t>bụi</a:t>
            </a:r>
            <a:r>
              <a:rPr lang="en-US" sz="1800" dirty="0">
                <a:solidFill>
                  <a:srgbClr val="2C2821"/>
                </a:solidFill>
                <a:latin typeface="Arial" panose="020B0604020202020204" pitchFamily="34" charset="0"/>
                <a:ea typeface="Lora" pitchFamily="34" charset="-122"/>
                <a:cs typeface="Arial" panose="020B0604020202020204" pitchFamily="34" charset="0"/>
              </a:rPr>
              <a:t> </a:t>
            </a:r>
            <a:r>
              <a:rPr lang="en-US" sz="1800" dirty="0" err="1">
                <a:solidFill>
                  <a:srgbClr val="2C2821"/>
                </a:solidFill>
                <a:latin typeface="Arial" panose="020B0604020202020204" pitchFamily="34" charset="0"/>
                <a:ea typeface="Lora" pitchFamily="34" charset="-122"/>
                <a:cs typeface="Arial" panose="020B0604020202020204" pitchFamily="34" charset="0"/>
              </a:rPr>
              <a:t>và</a:t>
            </a:r>
            <a:r>
              <a:rPr lang="en-US" sz="1800" dirty="0">
                <a:solidFill>
                  <a:srgbClr val="2C2821"/>
                </a:solidFill>
                <a:latin typeface="Arial" panose="020B0604020202020204" pitchFamily="34" charset="0"/>
                <a:ea typeface="Lora" pitchFamily="34" charset="-122"/>
                <a:cs typeface="Arial" panose="020B0604020202020204" pitchFamily="34" charset="0"/>
              </a:rPr>
              <a:t> khí độc hại thải ra môi trường, đồng thời thu hồi nhiệt để tái sử dụng.</a:t>
            </a:r>
            <a:endParaRPr 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360090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49EED-CC61-F313-FEB6-492017B98223}"/>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5FD63C77-9272-03F6-BF33-AD6926562CD5}"/>
              </a:ext>
            </a:extLst>
          </p:cNvPr>
          <p:cNvSpPr txBox="1">
            <a:spLocks/>
          </p:cNvSpPr>
          <p:nvPr/>
        </p:nvSpPr>
        <p:spPr>
          <a:xfrm>
            <a:off x="222196" y="1054589"/>
            <a:ext cx="9590286"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cs typeface="Arial" panose="020B0604020202020204" pitchFamily="34" charset="0"/>
              </a:rPr>
              <a:t>4. </a:t>
            </a:r>
            <a:r>
              <a:rPr lang="en-US" dirty="0" err="1">
                <a:solidFill>
                  <a:schemeClr val="accent1">
                    <a:lumMod val="50000"/>
                  </a:schemeClr>
                </a:solidFill>
                <a:latin typeface="Arial" panose="020B0604020202020204" pitchFamily="34" charset="0"/>
                <a:cs typeface="Arial" panose="020B0604020202020204" pitchFamily="34" charset="0"/>
              </a:rPr>
              <a:t>Cơ</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hội</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cải</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tạo</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hộp</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rải</a:t>
            </a:r>
            <a:r>
              <a:rPr lang="en-US" dirty="0">
                <a:solidFill>
                  <a:schemeClr val="accent1">
                    <a:lumMod val="50000"/>
                  </a:schemeClr>
                </a:solidFill>
                <a:latin typeface="Arial" panose="020B0604020202020204" pitchFamily="34" charset="0"/>
                <a:cs typeface="Arial" panose="020B0604020202020204" pitchFamily="34" charset="0"/>
              </a:rPr>
              <a:t> liệu </a:t>
            </a:r>
            <a:r>
              <a:rPr lang="en-US" dirty="0" err="1">
                <a:solidFill>
                  <a:schemeClr val="accent1">
                    <a:lumMod val="50000"/>
                  </a:schemeClr>
                </a:solidFill>
                <a:latin typeface="Arial" panose="020B0604020202020204" pitchFamily="34" charset="0"/>
                <a:cs typeface="Arial" panose="020B0604020202020204" pitchFamily="34" charset="0"/>
              </a:rPr>
              <a:t>tháp</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trao</a:t>
            </a:r>
            <a:r>
              <a:rPr lang="en-US" dirty="0">
                <a:solidFill>
                  <a:schemeClr val="accent1">
                    <a:lumMod val="50000"/>
                  </a:schemeClr>
                </a:solidFill>
                <a:latin typeface="Arial" panose="020B0604020202020204" pitchFamily="34" charset="0"/>
                <a:cs typeface="Arial" panose="020B0604020202020204" pitchFamily="34" charset="0"/>
              </a:rPr>
              <a:t> đổi </a:t>
            </a:r>
            <a:r>
              <a:rPr lang="en-US" dirty="0" err="1">
                <a:solidFill>
                  <a:schemeClr val="accent1">
                    <a:lumMod val="50000"/>
                  </a:schemeClr>
                </a:solidFill>
                <a:latin typeface="Arial" panose="020B0604020202020204" pitchFamily="34" charset="0"/>
                <a:cs typeface="Arial" panose="020B0604020202020204" pitchFamily="34" charset="0"/>
              </a:rPr>
              <a:t>nhiệt</a:t>
            </a:r>
            <a:endParaRPr lang="en-US" dirty="0">
              <a:solidFill>
                <a:schemeClr val="accent1">
                  <a:lumMod val="50000"/>
                </a:schemeClr>
              </a:solidFill>
              <a:latin typeface="Arial" panose="020B0604020202020204" pitchFamily="34" charset="0"/>
              <a:cs typeface="Arial" panose="020B0604020202020204" pitchFamily="34" charset="0"/>
            </a:endParaRPr>
          </a:p>
        </p:txBody>
      </p:sp>
      <p:pic>
        <p:nvPicPr>
          <p:cNvPr id="2" name="Image 1" descr="preencoded.png">
            <a:extLst>
              <a:ext uri="{FF2B5EF4-FFF2-40B4-BE49-F238E27FC236}">
                <a16:creationId xmlns:a16="http://schemas.microsoft.com/office/drawing/2014/main" id="{90DBD047-2A41-E107-63E5-A259BAC57E2F}"/>
              </a:ext>
            </a:extLst>
          </p:cNvPr>
          <p:cNvPicPr>
            <a:picLocks noChangeAspect="1"/>
          </p:cNvPicPr>
          <p:nvPr/>
        </p:nvPicPr>
        <p:blipFill>
          <a:blip r:embed="rId2"/>
          <a:stretch>
            <a:fillRect/>
          </a:stretch>
        </p:blipFill>
        <p:spPr>
          <a:xfrm>
            <a:off x="1286239" y="2113965"/>
            <a:ext cx="3047849" cy="3171829"/>
          </a:xfrm>
          <a:prstGeom prst="rect">
            <a:avLst/>
          </a:prstGeom>
        </p:spPr>
      </p:pic>
      <p:pic>
        <p:nvPicPr>
          <p:cNvPr id="4" name="Image 2" descr="preencoded.png">
            <a:extLst>
              <a:ext uri="{FF2B5EF4-FFF2-40B4-BE49-F238E27FC236}">
                <a16:creationId xmlns:a16="http://schemas.microsoft.com/office/drawing/2014/main" id="{D49B87B4-21DF-B9F7-CE6D-41FDDCD0E607}"/>
              </a:ext>
            </a:extLst>
          </p:cNvPr>
          <p:cNvPicPr>
            <a:picLocks noChangeAspect="1"/>
          </p:cNvPicPr>
          <p:nvPr/>
        </p:nvPicPr>
        <p:blipFill>
          <a:blip r:embed="rId3"/>
          <a:stretch>
            <a:fillRect/>
          </a:stretch>
        </p:blipFill>
        <p:spPr>
          <a:xfrm>
            <a:off x="5950527" y="1656911"/>
            <a:ext cx="3670300" cy="3898900"/>
          </a:xfrm>
          <a:prstGeom prst="rect">
            <a:avLst/>
          </a:prstGeom>
        </p:spPr>
      </p:pic>
      <p:sp>
        <p:nvSpPr>
          <p:cNvPr id="5" name="Text 1">
            <a:extLst>
              <a:ext uri="{FF2B5EF4-FFF2-40B4-BE49-F238E27FC236}">
                <a16:creationId xmlns:a16="http://schemas.microsoft.com/office/drawing/2014/main" id="{19FDAB30-E3CB-EAC0-E3D1-D8A834655FB1}"/>
              </a:ext>
            </a:extLst>
          </p:cNvPr>
          <p:cNvSpPr/>
          <p:nvPr/>
        </p:nvSpPr>
        <p:spPr>
          <a:xfrm>
            <a:off x="1124901" y="5728963"/>
            <a:ext cx="9339525" cy="743398"/>
          </a:xfrm>
          <a:prstGeom prst="rect">
            <a:avLst/>
          </a:prstGeom>
          <a:noFill/>
          <a:ln/>
        </p:spPr>
        <p:txBody>
          <a:bodyPr wrap="square" lIns="0" tIns="0" rIns="0" bIns="0" rtlCol="0" anchor="t"/>
          <a:lstStyle/>
          <a:p>
            <a:pPr>
              <a:lnSpc>
                <a:spcPct val="150000"/>
              </a:lnSpc>
            </a:pPr>
            <a:r>
              <a:rPr lang="en-US" sz="1800" dirty="0">
                <a:solidFill>
                  <a:srgbClr val="2C2821"/>
                </a:solidFill>
                <a:latin typeface="Arial" panose="020B0604020202020204" pitchFamily="34" charset="0"/>
                <a:ea typeface="Lora" pitchFamily="34" charset="-122"/>
                <a:cs typeface="Arial" panose="020B0604020202020204" pitchFamily="34" charset="0"/>
              </a:rPr>
              <a:t>Hộp rải liệu tháp trao đổi nhiệt có vai trò phân phối liệu đều khắp tháp, đảm bảo hiệu quả trao đổi nhiệt tối ưu. Cải tạo hộp rải liệu giúp tăng cường hiệu suất trao đổi nhiệt và giảm tiêu hao năng lượng.</a:t>
            </a:r>
            <a:endParaRPr 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9140623"/>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1392</TotalTime>
  <Words>6161</Words>
  <Application>Microsoft Office PowerPoint</Application>
  <PresentationFormat>Widescreen</PresentationFormat>
  <Paragraphs>720</Paragraphs>
  <Slides>54</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54</vt:i4>
      </vt:variant>
    </vt:vector>
  </HeadingPairs>
  <TitlesOfParts>
    <vt:vector size="60" baseType="lpstr">
      <vt:lpstr>Courier New</vt:lpstr>
      <vt:lpstr>Wingdings</vt:lpstr>
      <vt:lpstr>Times New Roman</vt:lpstr>
      <vt:lpstr>Symbol</vt:lpstr>
      <vt:lpstr>Arial</vt:lpstr>
      <vt:lpstr>Energy Saving Infographics by Slidesgo</vt:lpstr>
      <vt:lpstr>PowerPoint Presentation</vt:lpstr>
      <vt:lpstr>PowerPoint Presentation</vt:lpstr>
      <vt:lpstr>Nội dung</vt:lpstr>
      <vt:lpstr>I. Thông tin về cơ hội tiết kiệm năng lượng cho ngành xi măng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12. Tăng cường quản lí nội vi và bảo dưỡng thiết bị</vt:lpstr>
      <vt:lpstr>12. Tăng cường quản lí nội vi và bảo dưỡng thiết bị</vt:lpstr>
      <vt:lpstr>12. Tăng cường quản lí nội vi và bảo dưỡng thiết bị</vt:lpstr>
      <vt:lpstr>II. Một số giải pháp điển hình được đề xuất</vt:lpstr>
      <vt:lpstr>1. Cải tạo hệ thống chiếu sáng</vt:lpstr>
      <vt:lpstr>1. Cải tạo hệ thống chiếu sáng</vt:lpstr>
      <vt:lpstr>1. Cải tạo hệ thống chiếu sáng</vt:lpstr>
      <vt:lpstr>1. Cải tạo hệ thống chiếu sáng</vt:lpstr>
      <vt:lpstr>2. Lắp đặt biến tần kết hợp bộ điều khiển chung cho trạm máy nén khí</vt:lpstr>
      <vt:lpstr>2. Lắp đặt biến tần kết hợp bộ điều khiển chung cho trạm máy nén khí</vt:lpstr>
      <vt:lpstr>2. Lắp đặt biến tần kết hợp bộ điều khiển chung cho trạm máy nén khí</vt:lpstr>
      <vt:lpstr>2. Lắp đặt biến tần kết hợp bộ điều khiển chung cho trạm máy nén khí</vt:lpstr>
      <vt:lpstr>3. ENPOSS DORCE  cho hệ thống chỉnh lưu cấp điện cho cụm lò nung, lò sấy dây chuyền 1,2</vt:lpstr>
      <vt:lpstr>PowerPoint Presentation</vt:lpstr>
      <vt:lpstr>PowerPoint Presentation</vt:lpstr>
      <vt:lpstr>3. Lắp đặt thiết bị lọc sóng hài ENPOSS DORCE  cho hệ thống chỉnh lưu cấp điện cho cụm lò nung, lò sấy dây chuyền 1,2</vt:lpstr>
      <vt:lpstr>PowerPoint Presentation</vt:lpstr>
      <vt:lpstr>4. Tận dụng nhiệt thải của khói lò nung clinker và không khí thải ra từ quá trình làm mát clinker để sản xuất điện</vt:lpstr>
      <vt:lpstr>4. Tận dụng nhiệt thải của khói lò nung clinker và không khí thải ra từ quá trình làm mát clinker để sản xuất điện</vt:lpstr>
      <vt:lpstr>4. Tận dụng nhiệt thải của khói lò nung clinker và không khí thải ra từ quá trình làm mát clinker để sản xuất điện</vt:lpstr>
      <vt:lpstr>4. Tận dụng nhiệt thải của khói lò nung clinker và không khí thải ra từ quá trình làm mát clinker để sản xuất điện</vt:lpstr>
      <vt:lpstr>5. Lắp biến tần cho các quạt gió calciner 421FN02</vt:lpstr>
      <vt:lpstr>5. Lắp biến tần cho các quạt gió calciner 421FN02</vt:lpstr>
      <vt:lpstr>5. Lắp biến tần cho các quạt gió calciner 421FN02</vt:lpstr>
      <vt:lpstr>6. Lắp biến tần cho quạt hút hệ thống nghiền xi 541FN03</vt:lpstr>
      <vt:lpstr>6. Lắp biến tần cho quạt hút hệ thống nghiền xi 541FN03</vt:lpstr>
      <vt:lpstr>6. Lắp biến tần cho quạt hút hệ thống nghiền xi 541FN03</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IEs</dc:title>
  <dc:creator>LÊ Quang Trường</dc:creator>
  <cp:lastModifiedBy>Nguyen Thi Thuy Huong</cp:lastModifiedBy>
  <cp:revision>126</cp:revision>
  <dcterms:modified xsi:type="dcterms:W3CDTF">2025-10-02T02:24:24Z</dcterms:modified>
</cp:coreProperties>
</file>